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Poppins Bold" charset="1" panose="00000800000000000000"/>
      <p:regular r:id="rId42"/>
    </p:embeddedFont>
    <p:embeddedFont>
      <p:font typeface="Open Sans" charset="1" panose="00000000000000000000"/>
      <p:regular r:id="rId43"/>
    </p:embeddedFont>
    <p:embeddedFont>
      <p:font typeface="Paalalabas Wide" charset="1" panose="00000000000000000000"/>
      <p:regular r:id="rId44"/>
    </p:embeddedFont>
    <p:embeddedFont>
      <p:font typeface="Open Sans Bold" charset="1" panose="00000000000000000000"/>
      <p:regular r:id="rId45"/>
    </p:embeddedFont>
    <p:embeddedFont>
      <p:font typeface="Canva Sans Bold" charset="1" panose="020B0803030501040103"/>
      <p:regular r:id="rId46"/>
    </p:embeddedFont>
    <p:embeddedFont>
      <p:font typeface="Canva Sans" charset="1" panose="020B0503030501040103"/>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embeddings/oleObject4.bin" Type="http://schemas.openxmlformats.org/officeDocument/2006/relationships/oleObjec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 Id="rId6"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22.png" Type="http://schemas.openxmlformats.org/officeDocument/2006/relationships/image"/><Relationship Id="rId6"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 Id="rId6"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 Id="rId6"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 Id="rId6"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 Id="rId6"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 Id="rId6"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8.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37.pn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38.pn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 Id="rId5"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3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4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4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8.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8.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8.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8.png" Type="http://schemas.openxmlformats.org/officeDocument/2006/relationships/image"/><Relationship Id="rId6"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 Id="rId7" Target="../embeddings/oleObject1.bin" Type="http://schemas.openxmlformats.org/officeDocument/2006/relationships/oleObjec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embeddings/oleObject2.bin" Type="http://schemas.openxmlformats.org/officeDocument/2006/relationships/oleObjec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embeddings/oleObject3.bin" Type="http://schemas.openxmlformats.org/officeDocument/2006/relationships/oleObjec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63575" y="1028700"/>
            <a:ext cx="15445273" cy="9258300"/>
            <a:chOff x="0" y="0"/>
            <a:chExt cx="1016973" cy="609600"/>
          </a:xfrm>
        </p:grpSpPr>
        <p:sp>
          <p:nvSpPr>
            <p:cNvPr name="Freeform 3" id="3"/>
            <p:cNvSpPr/>
            <p:nvPr/>
          </p:nvSpPr>
          <p:spPr>
            <a:xfrm flipH="false" flipV="false" rot="0">
              <a:off x="0" y="0"/>
              <a:ext cx="1016973" cy="609600"/>
            </a:xfrm>
            <a:custGeom>
              <a:avLst/>
              <a:gdLst/>
              <a:ahLst/>
              <a:cxnLst/>
              <a:rect r="r" b="b" t="t" l="l"/>
              <a:pathLst>
                <a:path h="609600" w="1016973">
                  <a:moveTo>
                    <a:pt x="203200" y="0"/>
                  </a:moveTo>
                  <a:lnTo>
                    <a:pt x="1016973" y="0"/>
                  </a:lnTo>
                  <a:lnTo>
                    <a:pt x="813773" y="609600"/>
                  </a:lnTo>
                  <a:lnTo>
                    <a:pt x="0" y="609600"/>
                  </a:lnTo>
                  <a:lnTo>
                    <a:pt x="203200" y="0"/>
                  </a:lnTo>
                  <a:close/>
                </a:path>
              </a:pathLst>
            </a:custGeom>
            <a:blipFill>
              <a:blip r:embed="rId2"/>
              <a:stretch>
                <a:fillRect l="0" t="-5573" r="0" b="-5573"/>
              </a:stretch>
            </a:blipFill>
          </p:spPr>
        </p:sp>
      </p:grpSp>
      <p:grpSp>
        <p:nvGrpSpPr>
          <p:cNvPr name="Group 4" id="4"/>
          <p:cNvGrpSpPr/>
          <p:nvPr/>
        </p:nvGrpSpPr>
        <p:grpSpPr>
          <a:xfrm rot="0">
            <a:off x="-1560696" y="2226621"/>
            <a:ext cx="13846908" cy="3859854"/>
            <a:chOff x="0" y="0"/>
            <a:chExt cx="2186890" cy="609600"/>
          </a:xfrm>
        </p:grpSpPr>
        <p:sp>
          <p:nvSpPr>
            <p:cNvPr name="Freeform 5" id="5"/>
            <p:cNvSpPr/>
            <p:nvPr/>
          </p:nvSpPr>
          <p:spPr>
            <a:xfrm flipH="false" flipV="false" rot="0">
              <a:off x="0" y="0"/>
              <a:ext cx="2186890" cy="609600"/>
            </a:xfrm>
            <a:custGeom>
              <a:avLst/>
              <a:gdLst/>
              <a:ahLst/>
              <a:cxnLst/>
              <a:rect r="r" b="b" t="t" l="l"/>
              <a:pathLst>
                <a:path h="609600" w="2186890">
                  <a:moveTo>
                    <a:pt x="203200" y="0"/>
                  </a:moveTo>
                  <a:lnTo>
                    <a:pt x="2186890" y="0"/>
                  </a:lnTo>
                  <a:lnTo>
                    <a:pt x="198369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6" id="6"/>
            <p:cNvSpPr txBox="true"/>
            <p:nvPr/>
          </p:nvSpPr>
          <p:spPr>
            <a:xfrm>
              <a:off x="101600" y="-38100"/>
              <a:ext cx="198369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8100617"/>
            <a:ext cx="1125234" cy="47625"/>
            <a:chOff x="0" y="0"/>
            <a:chExt cx="296358" cy="12543"/>
          </a:xfrm>
        </p:grpSpPr>
        <p:sp>
          <p:nvSpPr>
            <p:cNvPr name="Freeform 9" id="9"/>
            <p:cNvSpPr/>
            <p:nvPr/>
          </p:nvSpPr>
          <p:spPr>
            <a:xfrm flipH="false" flipV="false" rot="0">
              <a:off x="0" y="0"/>
              <a:ext cx="296358" cy="12543"/>
            </a:xfrm>
            <a:custGeom>
              <a:avLst/>
              <a:gdLst/>
              <a:ahLst/>
              <a:cxnLst/>
              <a:rect r="r" b="b" t="t" l="l"/>
              <a:pathLst>
                <a:path h="12543" w="296358">
                  <a:moveTo>
                    <a:pt x="0" y="0"/>
                  </a:moveTo>
                  <a:lnTo>
                    <a:pt x="296358" y="0"/>
                  </a:lnTo>
                  <a:lnTo>
                    <a:pt x="296358" y="12543"/>
                  </a:lnTo>
                  <a:lnTo>
                    <a:pt x="0" y="12543"/>
                  </a:lnTo>
                  <a:close/>
                </a:path>
              </a:pathLst>
            </a:custGeom>
            <a:gradFill rotWithShape="true">
              <a:gsLst>
                <a:gs pos="0">
                  <a:srgbClr val="FF0000">
                    <a:alpha val="100000"/>
                  </a:srgbClr>
                </a:gs>
                <a:gs pos="100000">
                  <a:srgbClr val="FF6100">
                    <a:alpha val="100000"/>
                  </a:srgbClr>
                </a:gs>
              </a:gsLst>
              <a:lin ang="2700000"/>
            </a:gradFill>
          </p:spPr>
        </p:sp>
        <p:sp>
          <p:nvSpPr>
            <p:cNvPr name="TextBox 10" id="10"/>
            <p:cNvSpPr txBox="true"/>
            <p:nvPr/>
          </p:nvSpPr>
          <p:spPr>
            <a:xfrm>
              <a:off x="0" y="-38100"/>
              <a:ext cx="296358" cy="506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525478" y="7762500"/>
            <a:ext cx="1683000" cy="2524500"/>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5"/>
            <a:stretch>
              <a:fillRect l="0" t="0" r="0" b="0"/>
            </a:stretch>
          </a:blipFill>
        </p:spPr>
      </p:sp>
      <p:sp>
        <p:nvSpPr>
          <p:cNvPr name="TextBox 15" id="15"/>
          <p:cNvSpPr txBox="true"/>
          <p:nvPr/>
        </p:nvSpPr>
        <p:spPr>
          <a:xfrm rot="0">
            <a:off x="313263" y="2332783"/>
            <a:ext cx="10977786" cy="3645418"/>
          </a:xfrm>
          <a:prstGeom prst="rect">
            <a:avLst/>
          </a:prstGeom>
        </p:spPr>
        <p:txBody>
          <a:bodyPr anchor="t" rtlCol="false" tIns="0" lIns="0" bIns="0" rIns="0">
            <a:spAutoFit/>
          </a:bodyPr>
          <a:lstStyle/>
          <a:p>
            <a:pPr algn="l">
              <a:lnSpc>
                <a:spcPts val="14299"/>
              </a:lnSpc>
              <a:spcBef>
                <a:spcPct val="0"/>
              </a:spcBef>
            </a:pPr>
            <a:r>
              <a:rPr lang="en-US" b="true" sz="10213">
                <a:solidFill>
                  <a:srgbClr val="FFFFFF"/>
                </a:solidFill>
                <a:latin typeface="Poppins Bold"/>
                <a:ea typeface="Poppins Bold"/>
                <a:cs typeface="Poppins Bold"/>
                <a:sym typeface="Poppins Bold"/>
              </a:rPr>
              <a:t>ANALISIS DATA TRANSJAKARTA </a:t>
            </a:r>
          </a:p>
        </p:txBody>
      </p:sp>
      <p:sp>
        <p:nvSpPr>
          <p:cNvPr name="TextBox 16" id="16"/>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7" id="17"/>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8" id="18"/>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9" id="19"/>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0" id="20"/>
          <p:cNvSpPr txBox="true"/>
          <p:nvPr/>
        </p:nvSpPr>
        <p:spPr>
          <a:xfrm rot="0">
            <a:off x="1009650" y="6887808"/>
            <a:ext cx="2963939" cy="1889760"/>
          </a:xfrm>
          <a:prstGeom prst="rect">
            <a:avLst/>
          </a:prstGeom>
        </p:spPr>
        <p:txBody>
          <a:bodyPr anchor="t" rtlCol="false" tIns="0" lIns="0" bIns="0" rIns="0">
            <a:spAutoFit/>
          </a:bodyPr>
          <a:lstStyle/>
          <a:p>
            <a:pPr algn="l">
              <a:lnSpc>
                <a:spcPts val="5040"/>
              </a:lnSpc>
            </a:pPr>
            <a:r>
              <a:rPr lang="en-US" sz="3600">
                <a:solidFill>
                  <a:srgbClr val="1F2020"/>
                </a:solidFill>
                <a:latin typeface="Open Sans"/>
                <a:ea typeface="Open Sans"/>
                <a:cs typeface="Open Sans"/>
                <a:sym typeface="Open Sans"/>
              </a:rPr>
              <a:t>Debi</a:t>
            </a:r>
          </a:p>
          <a:p>
            <a:pPr algn="l">
              <a:lnSpc>
                <a:spcPts val="5040"/>
              </a:lnSpc>
            </a:pPr>
            <a:r>
              <a:rPr lang="en-US" sz="3600">
                <a:solidFill>
                  <a:srgbClr val="1F2020"/>
                </a:solidFill>
                <a:latin typeface="Open Sans"/>
                <a:ea typeface="Open Sans"/>
                <a:cs typeface="Open Sans"/>
                <a:sym typeface="Open Sans"/>
              </a:rPr>
              <a:t>JCDSOL-018</a:t>
            </a:r>
          </a:p>
          <a:p>
            <a:pPr algn="l">
              <a:lnSpc>
                <a:spcPts val="5040"/>
              </a:lnSpc>
              <a:spcBef>
                <a:spcPct val="0"/>
              </a:spcBef>
            </a:pPr>
          </a:p>
        </p:txBody>
      </p:sp>
      <p:sp>
        <p:nvSpPr>
          <p:cNvPr name="TextBox 21" id="21"/>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8419189" y="1939573"/>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15210" r="0" b="-15210"/>
              </a:stretch>
            </a:blipFill>
          </p:spPr>
        </p:sp>
      </p:grpSp>
      <p:grpSp>
        <p:nvGrpSpPr>
          <p:cNvPr name="Group 6" id="6"/>
          <p:cNvGrpSpPr/>
          <p:nvPr/>
        </p:nvGrpSpPr>
        <p:grpSpPr>
          <a:xfrm rot="0">
            <a:off x="8014948" y="5822927"/>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Object 9" id="9"/>
          <p:cNvGraphicFramePr/>
          <p:nvPr/>
        </p:nvGraphicFramePr>
        <p:xfrm>
          <a:off x="505036" y="4550036"/>
          <a:ext cx="3771900" cy="2362200"/>
        </p:xfrm>
        <a:graphic>
          <a:graphicData uri="http://schemas.openxmlformats.org/presentationml/2006/ole">
            <p:oleObj imgW="4521200" imgH="31115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TextBox 10" id="10"/>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1" id="11"/>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2" id="12"/>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3" id="13"/>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4" id="1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5" id="15"/>
          <p:cNvSpPr txBox="true"/>
          <p:nvPr/>
        </p:nvSpPr>
        <p:spPr>
          <a:xfrm rot="0">
            <a:off x="11489748" y="9623777"/>
            <a:ext cx="6327361" cy="459031"/>
          </a:xfrm>
          <a:prstGeom prst="rect">
            <a:avLst/>
          </a:prstGeom>
        </p:spPr>
        <p:txBody>
          <a:bodyPr anchor="t" rtlCol="false" tIns="0" lIns="0" bIns="0" rIns="0">
            <a:spAutoFit/>
          </a:bodyPr>
          <a:lstStyle/>
          <a:p>
            <a:pPr algn="ctr">
              <a:lnSpc>
                <a:spcPts val="3723"/>
              </a:lnSpc>
            </a:pPr>
            <a:r>
              <a:rPr lang="en-US" sz="2659">
                <a:solidFill>
                  <a:srgbClr val="000000"/>
                </a:solidFill>
                <a:latin typeface="Canva Sans"/>
                <a:ea typeface="Canva Sans"/>
                <a:cs typeface="Canva Sans"/>
                <a:sym typeface="Canva Sans"/>
              </a:rPr>
              <a:t>Source: https://ppid.transjakarta.co.id/</a:t>
            </a:r>
          </a:p>
        </p:txBody>
      </p:sp>
      <p:sp>
        <p:nvSpPr>
          <p:cNvPr name="TextBox 16" id="16"/>
          <p:cNvSpPr txBox="true"/>
          <p:nvPr/>
        </p:nvSpPr>
        <p:spPr>
          <a:xfrm rot="0">
            <a:off x="1864086" y="2350396"/>
            <a:ext cx="4757258" cy="21996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Overview Transjakarta 2022-2023</a:t>
            </a:r>
          </a:p>
        </p:txBody>
      </p:sp>
      <p:sp>
        <p:nvSpPr>
          <p:cNvPr name="TextBox 17" id="17"/>
          <p:cNvSpPr txBox="true"/>
          <p:nvPr/>
        </p:nvSpPr>
        <p:spPr>
          <a:xfrm rot="0">
            <a:off x="936886" y="9201150"/>
            <a:ext cx="1313259"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8419189" y="1939573"/>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15210" r="0" b="-15210"/>
              </a:stretch>
            </a:blipFill>
          </p:spPr>
        </p:sp>
      </p:grpSp>
      <p:grpSp>
        <p:nvGrpSpPr>
          <p:cNvPr name="Group 6" id="6"/>
          <p:cNvGrpSpPr/>
          <p:nvPr/>
        </p:nvGrpSpPr>
        <p:grpSpPr>
          <a:xfrm rot="0">
            <a:off x="8014948" y="5822927"/>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0" id="10"/>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1" id="11"/>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2" id="12"/>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3" id="13"/>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4" id="14"/>
          <p:cNvSpPr txBox="true"/>
          <p:nvPr/>
        </p:nvSpPr>
        <p:spPr>
          <a:xfrm rot="0">
            <a:off x="11489748" y="9623777"/>
            <a:ext cx="6327361" cy="459031"/>
          </a:xfrm>
          <a:prstGeom prst="rect">
            <a:avLst/>
          </a:prstGeom>
        </p:spPr>
        <p:txBody>
          <a:bodyPr anchor="t" rtlCol="false" tIns="0" lIns="0" bIns="0" rIns="0">
            <a:spAutoFit/>
          </a:bodyPr>
          <a:lstStyle/>
          <a:p>
            <a:pPr algn="ctr">
              <a:lnSpc>
                <a:spcPts val="3723"/>
              </a:lnSpc>
            </a:pPr>
            <a:r>
              <a:rPr lang="en-US" sz="2659">
                <a:solidFill>
                  <a:srgbClr val="000000"/>
                </a:solidFill>
                <a:latin typeface="Canva Sans"/>
                <a:ea typeface="Canva Sans"/>
                <a:cs typeface="Canva Sans"/>
                <a:sym typeface="Canva Sans"/>
              </a:rPr>
              <a:t>Source: https://ppid.transjakarta.co.id/</a:t>
            </a:r>
          </a:p>
        </p:txBody>
      </p:sp>
      <p:sp>
        <p:nvSpPr>
          <p:cNvPr name="TextBox 15" id="15"/>
          <p:cNvSpPr txBox="true"/>
          <p:nvPr/>
        </p:nvSpPr>
        <p:spPr>
          <a:xfrm rot="0">
            <a:off x="1864086" y="2350396"/>
            <a:ext cx="4757258"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Sasaran </a:t>
            </a:r>
          </a:p>
        </p:txBody>
      </p:sp>
      <p:sp>
        <p:nvSpPr>
          <p:cNvPr name="TextBox 16" id="16"/>
          <p:cNvSpPr txBox="true"/>
          <p:nvPr/>
        </p:nvSpPr>
        <p:spPr>
          <a:xfrm rot="0">
            <a:off x="822983" y="9201150"/>
            <a:ext cx="1541066"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10</a:t>
            </a:r>
          </a:p>
        </p:txBody>
      </p:sp>
      <p:sp>
        <p:nvSpPr>
          <p:cNvPr name="TextBox 17" id="17"/>
          <p:cNvSpPr txBox="true"/>
          <p:nvPr/>
        </p:nvSpPr>
        <p:spPr>
          <a:xfrm rot="0">
            <a:off x="1864086" y="4035402"/>
            <a:ext cx="6350371" cy="4203700"/>
          </a:xfrm>
          <a:prstGeom prst="rect">
            <a:avLst/>
          </a:prstGeom>
        </p:spPr>
        <p:txBody>
          <a:bodyPr anchor="t" rtlCol="false" tIns="0" lIns="0" bIns="0" rIns="0">
            <a:spAutoFit/>
          </a:bodyPr>
          <a:lstStyle/>
          <a:p>
            <a:pPr algn="l" marL="863599" indent="-431800" lvl="1">
              <a:lnSpc>
                <a:spcPts val="5599"/>
              </a:lnSpc>
              <a:buAutoNum type="arabicPeriod" startAt="1"/>
            </a:pPr>
            <a:r>
              <a:rPr lang="en-US" b="true" sz="3999">
                <a:solidFill>
                  <a:srgbClr val="000000"/>
                </a:solidFill>
                <a:latin typeface="Canva Sans Bold"/>
                <a:ea typeface="Canva Sans Bold"/>
                <a:cs typeface="Canva Sans Bold"/>
                <a:sym typeface="Canva Sans Bold"/>
              </a:rPr>
              <a:t>Pemda DKI Jakarta</a:t>
            </a:r>
          </a:p>
          <a:p>
            <a:pPr algn="l" marL="863599" indent="-431800" lvl="1">
              <a:lnSpc>
                <a:spcPts val="5599"/>
              </a:lnSpc>
              <a:buAutoNum type="arabicPeriod" startAt="1"/>
            </a:pPr>
            <a:r>
              <a:rPr lang="en-US" b="true" sz="3999">
                <a:solidFill>
                  <a:srgbClr val="000000"/>
                </a:solidFill>
                <a:latin typeface="Canva Sans Bold"/>
                <a:ea typeface="Canva Sans Bold"/>
                <a:cs typeface="Canva Sans Bold"/>
                <a:sym typeface="Canva Sans Bold"/>
              </a:rPr>
              <a:t>Bank/ Provider Pembayaran yang bekerja sama dengan TransJakarta</a:t>
            </a:r>
          </a:p>
          <a:p>
            <a:pPr algn="l" marL="863599" indent="-431800" lvl="1">
              <a:lnSpc>
                <a:spcPts val="5599"/>
              </a:lnSpc>
              <a:buAutoNum type="arabicPeriod" startAt="1"/>
            </a:pPr>
            <a:r>
              <a:rPr lang="en-US" b="true" sz="3999">
                <a:solidFill>
                  <a:srgbClr val="000000"/>
                </a:solidFill>
                <a:latin typeface="Canva Sans Bold"/>
                <a:ea typeface="Canva Sans Bold"/>
                <a:cs typeface="Canva Sans Bold"/>
                <a:sym typeface="Canva Sans Bold"/>
              </a:rPr>
              <a:t>Pemerintah pusat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2143031" y="2092470"/>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15210" r="0" b="-15210"/>
              </a:stretch>
            </a:blipFill>
          </p:spPr>
        </p:sp>
      </p:grpSp>
      <p:grpSp>
        <p:nvGrpSpPr>
          <p:cNvPr name="Group 6" id="6"/>
          <p:cNvGrpSpPr/>
          <p:nvPr/>
        </p:nvGrpSpPr>
        <p:grpSpPr>
          <a:xfrm rot="0">
            <a:off x="11301532" y="5975824"/>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0" id="10"/>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1" id="11"/>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2" id="12"/>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3" id="13"/>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4" id="14"/>
          <p:cNvSpPr txBox="true"/>
          <p:nvPr/>
        </p:nvSpPr>
        <p:spPr>
          <a:xfrm rot="0">
            <a:off x="11489748" y="9623777"/>
            <a:ext cx="6327361" cy="459031"/>
          </a:xfrm>
          <a:prstGeom prst="rect">
            <a:avLst/>
          </a:prstGeom>
        </p:spPr>
        <p:txBody>
          <a:bodyPr anchor="t" rtlCol="false" tIns="0" lIns="0" bIns="0" rIns="0">
            <a:spAutoFit/>
          </a:bodyPr>
          <a:lstStyle/>
          <a:p>
            <a:pPr algn="ctr">
              <a:lnSpc>
                <a:spcPts val="3723"/>
              </a:lnSpc>
            </a:pPr>
            <a:r>
              <a:rPr lang="en-US" sz="2659">
                <a:solidFill>
                  <a:srgbClr val="000000"/>
                </a:solidFill>
                <a:latin typeface="Canva Sans"/>
                <a:ea typeface="Canva Sans"/>
                <a:cs typeface="Canva Sans"/>
                <a:sym typeface="Canva Sans"/>
              </a:rPr>
              <a:t>Source: https://ppid.transjakarta.co.id/</a:t>
            </a:r>
          </a:p>
        </p:txBody>
      </p:sp>
      <p:sp>
        <p:nvSpPr>
          <p:cNvPr name="TextBox 15" id="15"/>
          <p:cNvSpPr txBox="true"/>
          <p:nvPr/>
        </p:nvSpPr>
        <p:spPr>
          <a:xfrm rot="0">
            <a:off x="1864086" y="2350396"/>
            <a:ext cx="4757258" cy="149479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Main Problem</a:t>
            </a:r>
          </a:p>
        </p:txBody>
      </p:sp>
      <p:sp>
        <p:nvSpPr>
          <p:cNvPr name="TextBox 16" id="16"/>
          <p:cNvSpPr txBox="true"/>
          <p:nvPr/>
        </p:nvSpPr>
        <p:spPr>
          <a:xfrm rot="0">
            <a:off x="853939" y="9201150"/>
            <a:ext cx="1479153"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11</a:t>
            </a:r>
          </a:p>
        </p:txBody>
      </p:sp>
      <p:sp>
        <p:nvSpPr>
          <p:cNvPr name="TextBox 17" id="17"/>
          <p:cNvSpPr txBox="true"/>
          <p:nvPr/>
        </p:nvSpPr>
        <p:spPr>
          <a:xfrm rot="0">
            <a:off x="1864086" y="4215296"/>
            <a:ext cx="8856448" cy="2734310"/>
          </a:xfrm>
          <a:prstGeom prst="rect">
            <a:avLst/>
          </a:prstGeom>
        </p:spPr>
        <p:txBody>
          <a:bodyPr anchor="t" rtlCol="false" tIns="0" lIns="0" bIns="0" rIns="0">
            <a:spAutoFit/>
          </a:bodyPr>
          <a:lstStyle/>
          <a:p>
            <a:pPr algn="l" marL="561341" indent="-280670" lvl="1">
              <a:lnSpc>
                <a:spcPts val="3640"/>
              </a:lnSpc>
              <a:buAutoNum type="arabicPeriod" startAt="1"/>
            </a:pPr>
            <a:r>
              <a:rPr lang="en-US" sz="2600">
                <a:solidFill>
                  <a:srgbClr val="000000"/>
                </a:solidFill>
                <a:latin typeface="Canva Sans"/>
                <a:ea typeface="Canva Sans"/>
                <a:cs typeface="Canva Sans"/>
                <a:sym typeface="Canva Sans"/>
              </a:rPr>
              <a:t>Terdapat kesenjangan antara beberapa koridor transjakarta, ada yang ramai pengguna, ada yang sepi pengguna</a:t>
            </a:r>
          </a:p>
          <a:p>
            <a:pPr algn="l" marL="561341" indent="-280670" lvl="1">
              <a:lnSpc>
                <a:spcPts val="3640"/>
              </a:lnSpc>
              <a:buAutoNum type="arabicPeriod" startAt="1"/>
            </a:pPr>
            <a:r>
              <a:rPr lang="en-US" sz="2600">
                <a:solidFill>
                  <a:srgbClr val="000000"/>
                </a:solidFill>
                <a:latin typeface="Canva Sans"/>
                <a:ea typeface="Canva Sans"/>
                <a:cs typeface="Canva Sans"/>
                <a:sym typeface="Canva Sans"/>
              </a:rPr>
              <a:t> Terdapat kesenjangan keramaian pada beberapa waktu, ada saat di mana jumlah penumpang terlalu banyak sehingga tidak terakomodir dengan baik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2122270" y="1594676"/>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21923" r="0" b="-21923"/>
              </a:stretch>
            </a:blipFill>
          </p:spPr>
        </p:sp>
      </p:grpSp>
      <p:grpSp>
        <p:nvGrpSpPr>
          <p:cNvPr name="Group 6" id="6"/>
          <p:cNvGrpSpPr/>
          <p:nvPr/>
        </p:nvGrpSpPr>
        <p:grpSpPr>
          <a:xfrm rot="0">
            <a:off x="11280770" y="5478031"/>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0" id="10"/>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1" id="11"/>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2" id="12"/>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3" id="13"/>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4" id="14"/>
          <p:cNvSpPr txBox="true"/>
          <p:nvPr/>
        </p:nvSpPr>
        <p:spPr>
          <a:xfrm rot="0">
            <a:off x="11489748" y="9623777"/>
            <a:ext cx="6327361" cy="459031"/>
          </a:xfrm>
          <a:prstGeom prst="rect">
            <a:avLst/>
          </a:prstGeom>
        </p:spPr>
        <p:txBody>
          <a:bodyPr anchor="t" rtlCol="false" tIns="0" lIns="0" bIns="0" rIns="0">
            <a:spAutoFit/>
          </a:bodyPr>
          <a:lstStyle/>
          <a:p>
            <a:pPr algn="ctr">
              <a:lnSpc>
                <a:spcPts val="3723"/>
              </a:lnSpc>
            </a:pPr>
            <a:r>
              <a:rPr lang="en-US" sz="2659">
                <a:solidFill>
                  <a:srgbClr val="000000"/>
                </a:solidFill>
                <a:latin typeface="Canva Sans"/>
                <a:ea typeface="Canva Sans"/>
                <a:cs typeface="Canva Sans"/>
                <a:sym typeface="Canva Sans"/>
              </a:rPr>
              <a:t>Source: https://ppid.transjakarta.co.id/</a:t>
            </a:r>
          </a:p>
        </p:txBody>
      </p:sp>
      <p:sp>
        <p:nvSpPr>
          <p:cNvPr name="TextBox 15" id="15"/>
          <p:cNvSpPr txBox="true"/>
          <p:nvPr/>
        </p:nvSpPr>
        <p:spPr>
          <a:xfrm rot="0">
            <a:off x="1863303" y="1302696"/>
            <a:ext cx="4757258" cy="149479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a:t>
            </a:r>
          </a:p>
        </p:txBody>
      </p:sp>
      <p:sp>
        <p:nvSpPr>
          <p:cNvPr name="TextBox 16" id="16"/>
          <p:cNvSpPr txBox="true"/>
          <p:nvPr/>
        </p:nvSpPr>
        <p:spPr>
          <a:xfrm rot="0">
            <a:off x="847787" y="9201150"/>
            <a:ext cx="1491456"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12</a:t>
            </a:r>
          </a:p>
        </p:txBody>
      </p:sp>
      <p:sp>
        <p:nvSpPr>
          <p:cNvPr name="TextBox 17" id="17"/>
          <p:cNvSpPr txBox="true"/>
          <p:nvPr/>
        </p:nvSpPr>
        <p:spPr>
          <a:xfrm rot="0">
            <a:off x="1863303" y="2921311"/>
            <a:ext cx="9626445" cy="5425440"/>
          </a:xfrm>
          <a:prstGeom prst="rect">
            <a:avLst/>
          </a:prstGeom>
        </p:spPr>
        <p:txBody>
          <a:bodyPr anchor="t" rtlCol="false" tIns="0" lIns="0" bIns="0" rIns="0">
            <a:spAutoFit/>
          </a:bodyPr>
          <a:lstStyle/>
          <a:p>
            <a:pPr algn="l">
              <a:lnSpc>
                <a:spcPts val="3359"/>
              </a:lnSpc>
            </a:pPr>
            <a:r>
              <a:rPr lang="en-US" sz="2399" u="sng" b="true">
                <a:solidFill>
                  <a:srgbClr val="000000"/>
                </a:solidFill>
                <a:latin typeface="Canva Sans Bold"/>
                <a:ea typeface="Canva Sans Bold"/>
                <a:cs typeface="Canva Sans Bold"/>
                <a:sym typeface="Canva Sans Bold"/>
              </a:rPr>
              <a:t>Demografi</a:t>
            </a:r>
          </a:p>
          <a:p>
            <a:pPr algn="l" marL="518158" indent="-259079" lvl="1">
              <a:lnSpc>
                <a:spcPts val="3359"/>
              </a:lnSpc>
              <a:buFont typeface="Arial"/>
              <a:buChar char="•"/>
            </a:pPr>
            <a:r>
              <a:rPr lang="en-US" sz="2399">
                <a:solidFill>
                  <a:srgbClr val="000000"/>
                </a:solidFill>
                <a:latin typeface="Canva Sans"/>
                <a:ea typeface="Canva Sans"/>
                <a:cs typeface="Canva Sans"/>
                <a:sym typeface="Canva Sans"/>
              </a:rPr>
              <a:t>payCardSex = </a:t>
            </a:r>
            <a:r>
              <a:rPr lang="en-US" sz="2399">
                <a:solidFill>
                  <a:srgbClr val="000000"/>
                </a:solidFill>
                <a:latin typeface="Canva Sans"/>
                <a:ea typeface="Canva Sans"/>
                <a:cs typeface="Canva Sans"/>
                <a:sym typeface="Canva Sans"/>
              </a:rPr>
              <a:t>Bagaimana distribusi jenis kelamin pengguna Transjakarta?</a:t>
            </a:r>
          </a:p>
          <a:p>
            <a:pPr algn="l" marL="518158" indent="-259079" lvl="1">
              <a:lnSpc>
                <a:spcPts val="3359"/>
              </a:lnSpc>
              <a:buFont typeface="Arial"/>
              <a:buChar char="•"/>
            </a:pPr>
            <a:r>
              <a:rPr lang="en-US" sz="2399">
                <a:solidFill>
                  <a:srgbClr val="000000"/>
                </a:solidFill>
                <a:latin typeface="Canva Sans"/>
                <a:ea typeface="Canva Sans"/>
                <a:cs typeface="Canva Sans"/>
                <a:sym typeface="Canva Sans"/>
              </a:rPr>
              <a:t>payCardBirthDate = Bagaimana distribusi usia pengguna Transjakarta?</a:t>
            </a:r>
          </a:p>
          <a:p>
            <a:pPr algn="l">
              <a:lnSpc>
                <a:spcPts val="3359"/>
              </a:lnSpc>
            </a:pPr>
          </a:p>
          <a:p>
            <a:pPr algn="l">
              <a:lnSpc>
                <a:spcPts val="3359"/>
              </a:lnSpc>
            </a:pPr>
            <a:r>
              <a:rPr lang="en-US" b="true" sz="2399" u="sng">
                <a:solidFill>
                  <a:srgbClr val="000000"/>
                </a:solidFill>
                <a:latin typeface="Canva Sans Bold"/>
                <a:ea typeface="Canva Sans Bold"/>
                <a:cs typeface="Canva Sans Bold"/>
                <a:sym typeface="Canva Sans Bold"/>
              </a:rPr>
              <a:t>Payment</a:t>
            </a:r>
          </a:p>
          <a:p>
            <a:pPr algn="l" marL="518158" indent="-259079" lvl="1">
              <a:lnSpc>
                <a:spcPts val="3359"/>
              </a:lnSpc>
              <a:buFont typeface="Arial"/>
              <a:buChar char="•"/>
            </a:pPr>
            <a:r>
              <a:rPr lang="en-US" sz="2399">
                <a:solidFill>
                  <a:srgbClr val="000000"/>
                </a:solidFill>
                <a:latin typeface="Canva Sans"/>
                <a:ea typeface="Canva Sans"/>
                <a:cs typeface="Canva Sans"/>
                <a:sym typeface="Canva Sans"/>
              </a:rPr>
              <a:t>payCardBank = Jenis pembayaran/ Bank apa yang paling banyak digunakan?</a:t>
            </a:r>
          </a:p>
          <a:p>
            <a:pPr algn="l" marL="518158" indent="-259079" lvl="1">
              <a:lnSpc>
                <a:spcPts val="3359"/>
              </a:lnSpc>
              <a:buFont typeface="Arial"/>
              <a:buChar char="•"/>
            </a:pPr>
            <a:r>
              <a:rPr lang="en-US" sz="2399">
                <a:solidFill>
                  <a:srgbClr val="000000"/>
                </a:solidFill>
                <a:latin typeface="Canva Sans"/>
                <a:ea typeface="Canva Sans"/>
                <a:cs typeface="Canva Sans"/>
                <a:sym typeface="Canva Sans"/>
              </a:rPr>
              <a:t>payAmount = </a:t>
            </a:r>
          </a:p>
          <a:p>
            <a:pPr algn="l" marL="1036317" indent="-345439" lvl="2">
              <a:lnSpc>
                <a:spcPts val="3359"/>
              </a:lnSpc>
              <a:buFont typeface="Arial"/>
              <a:buChar char="⚬"/>
            </a:pPr>
            <a:r>
              <a:rPr lang="en-US" sz="2399">
                <a:solidFill>
                  <a:srgbClr val="000000"/>
                </a:solidFill>
                <a:latin typeface="Canva Sans"/>
                <a:ea typeface="Canva Sans"/>
                <a:cs typeface="Canva Sans"/>
                <a:sym typeface="Canva Sans"/>
              </a:rPr>
              <a:t>Berapa rata - rata pembayaran yang dilakukan per koridor?</a:t>
            </a:r>
          </a:p>
          <a:p>
            <a:pPr algn="l" marL="1036317" indent="-345439" lvl="2">
              <a:lnSpc>
                <a:spcPts val="3359"/>
              </a:lnSpc>
              <a:buFont typeface="Arial"/>
              <a:buChar char="⚬"/>
            </a:pPr>
            <a:r>
              <a:rPr lang="en-US" sz="2399">
                <a:solidFill>
                  <a:srgbClr val="000000"/>
                </a:solidFill>
                <a:latin typeface="Canva Sans"/>
                <a:ea typeface="Canva Sans"/>
                <a:cs typeface="Canva Sans"/>
                <a:sym typeface="Canva Sans"/>
              </a:rPr>
              <a:t>Berapa rata - rata pembayaran per hari?</a:t>
            </a:r>
          </a:p>
          <a:p>
            <a:pPr algn="l">
              <a:lnSpc>
                <a:spcPts val="33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2122270" y="1594676"/>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21923" r="0" b="-21923"/>
              </a:stretch>
            </a:blipFill>
          </p:spPr>
        </p:sp>
      </p:grpSp>
      <p:grpSp>
        <p:nvGrpSpPr>
          <p:cNvPr name="Group 6" id="6"/>
          <p:cNvGrpSpPr/>
          <p:nvPr/>
        </p:nvGrpSpPr>
        <p:grpSpPr>
          <a:xfrm rot="0">
            <a:off x="11280770" y="5478031"/>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0" id="10"/>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1" id="11"/>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2" id="12"/>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3" id="13"/>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4" id="14"/>
          <p:cNvSpPr txBox="true"/>
          <p:nvPr/>
        </p:nvSpPr>
        <p:spPr>
          <a:xfrm rot="0">
            <a:off x="11489748" y="9623777"/>
            <a:ext cx="6327361" cy="459031"/>
          </a:xfrm>
          <a:prstGeom prst="rect">
            <a:avLst/>
          </a:prstGeom>
        </p:spPr>
        <p:txBody>
          <a:bodyPr anchor="t" rtlCol="false" tIns="0" lIns="0" bIns="0" rIns="0">
            <a:spAutoFit/>
          </a:bodyPr>
          <a:lstStyle/>
          <a:p>
            <a:pPr algn="ctr">
              <a:lnSpc>
                <a:spcPts val="3723"/>
              </a:lnSpc>
            </a:pPr>
            <a:r>
              <a:rPr lang="en-US" sz="2659">
                <a:solidFill>
                  <a:srgbClr val="000000"/>
                </a:solidFill>
                <a:latin typeface="Canva Sans"/>
                <a:ea typeface="Canva Sans"/>
                <a:cs typeface="Canva Sans"/>
                <a:sym typeface="Canva Sans"/>
              </a:rPr>
              <a:t>Source: https://ppid.transjakarta.co.id/</a:t>
            </a:r>
          </a:p>
        </p:txBody>
      </p:sp>
      <p:sp>
        <p:nvSpPr>
          <p:cNvPr name="TextBox 15" id="15"/>
          <p:cNvSpPr txBox="true"/>
          <p:nvPr/>
        </p:nvSpPr>
        <p:spPr>
          <a:xfrm rot="0">
            <a:off x="1863303" y="1302696"/>
            <a:ext cx="4757258" cy="149479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(2)</a:t>
            </a:r>
          </a:p>
        </p:txBody>
      </p:sp>
      <p:sp>
        <p:nvSpPr>
          <p:cNvPr name="TextBox 16" id="16"/>
          <p:cNvSpPr txBox="true"/>
          <p:nvPr/>
        </p:nvSpPr>
        <p:spPr>
          <a:xfrm rot="0">
            <a:off x="840941" y="9201150"/>
            <a:ext cx="1505149"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13</a:t>
            </a:r>
          </a:p>
        </p:txBody>
      </p:sp>
      <p:sp>
        <p:nvSpPr>
          <p:cNvPr name="TextBox 17" id="17"/>
          <p:cNvSpPr txBox="true"/>
          <p:nvPr/>
        </p:nvSpPr>
        <p:spPr>
          <a:xfrm rot="0">
            <a:off x="1863303" y="2911786"/>
            <a:ext cx="9626445" cy="7190105"/>
          </a:xfrm>
          <a:prstGeom prst="rect">
            <a:avLst/>
          </a:prstGeom>
        </p:spPr>
        <p:txBody>
          <a:bodyPr anchor="t" rtlCol="false" tIns="0" lIns="0" bIns="0" rIns="0">
            <a:spAutoFit/>
          </a:bodyPr>
          <a:lstStyle/>
          <a:p>
            <a:pPr algn="l">
              <a:lnSpc>
                <a:spcPts val="3219"/>
              </a:lnSpc>
            </a:pPr>
            <a:r>
              <a:rPr lang="en-US" sz="2299" u="sng" b="true">
                <a:solidFill>
                  <a:srgbClr val="000000"/>
                </a:solidFill>
                <a:latin typeface="Canva Sans Bold"/>
                <a:ea typeface="Canva Sans Bold"/>
                <a:cs typeface="Canva Sans Bold"/>
                <a:sym typeface="Canva Sans Bold"/>
              </a:rPr>
              <a:t>Koridor, Jarak dan Hotspot</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cor</a:t>
            </a:r>
            <a:r>
              <a:rPr lang="en-US" sz="2299">
                <a:solidFill>
                  <a:srgbClr val="000000"/>
                </a:solidFill>
                <a:latin typeface="Canva Sans"/>
                <a:ea typeface="Canva Sans"/>
                <a:cs typeface="Canva Sans"/>
                <a:sym typeface="Canva Sans"/>
              </a:rPr>
              <a:t>ridorID &amp; direction = </a:t>
            </a:r>
          </a:p>
          <a:p>
            <a:pPr algn="l" marL="993138" indent="-331046" lvl="2">
              <a:lnSpc>
                <a:spcPts val="3219"/>
              </a:lnSpc>
              <a:buFont typeface="Arial"/>
              <a:buChar char="⚬"/>
            </a:pPr>
            <a:r>
              <a:rPr lang="en-US" sz="2299">
                <a:solidFill>
                  <a:srgbClr val="000000"/>
                </a:solidFill>
                <a:latin typeface="Canva Sans"/>
                <a:ea typeface="Canva Sans"/>
                <a:cs typeface="Canva Sans"/>
                <a:sym typeface="Canva Sans"/>
              </a:rPr>
              <a:t>Ap</a:t>
            </a:r>
            <a:r>
              <a:rPr lang="en-US" sz="2299">
                <a:solidFill>
                  <a:srgbClr val="000000"/>
                </a:solidFill>
                <a:latin typeface="Canva Sans"/>
                <a:ea typeface="Canva Sans"/>
                <a:cs typeface="Canva Sans"/>
                <a:sym typeface="Canva Sans"/>
              </a:rPr>
              <a:t>a koridor/ rute yang paling banyak &amp; paling sedikit  digunakan? </a:t>
            </a:r>
          </a:p>
          <a:p>
            <a:pPr algn="l" marL="993138" indent="-331046" lvl="2">
              <a:lnSpc>
                <a:spcPts val="3219"/>
              </a:lnSpc>
              <a:buFont typeface="Arial"/>
              <a:buChar char="⚬"/>
            </a:pPr>
            <a:r>
              <a:rPr lang="en-US" sz="2299">
                <a:solidFill>
                  <a:srgbClr val="000000"/>
                </a:solidFill>
                <a:latin typeface="Canva Sans"/>
                <a:ea typeface="Canva Sans"/>
                <a:cs typeface="Canva Sans"/>
                <a:sym typeface="Canva Sans"/>
              </a:rPr>
              <a:t>Berapa rata - rata penumpang untuk 10 koridor yang paling banyak &amp; paling sedikit digunakan?</a:t>
            </a:r>
          </a:p>
          <a:p>
            <a:pPr algn="l" marL="993138" indent="-331046" lvl="2">
              <a:lnSpc>
                <a:spcPts val="3219"/>
              </a:lnSpc>
              <a:buFont typeface="Arial"/>
              <a:buChar char="⚬"/>
            </a:pPr>
            <a:r>
              <a:rPr lang="en-US" sz="2299">
                <a:solidFill>
                  <a:srgbClr val="000000"/>
                </a:solidFill>
                <a:latin typeface="Canva Sans"/>
                <a:ea typeface="Canva Sans"/>
                <a:cs typeface="Canva Sans"/>
                <a:sym typeface="Canva Sans"/>
              </a:rPr>
              <a:t>koridor</a:t>
            </a:r>
            <a:r>
              <a:rPr lang="en-US" sz="2299">
                <a:solidFill>
                  <a:srgbClr val="000000"/>
                </a:solidFill>
                <a:latin typeface="Canva Sans"/>
                <a:ea typeface="Canva Sans"/>
                <a:cs typeface="Canva Sans"/>
                <a:sym typeface="Canva Sans"/>
              </a:rPr>
              <a:t> apa yang paling ramai &amp; sepi berdasarkan hari?</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tapInStops = Apa koridor awal yang paling banyak &amp; sedikit digunakan?</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tapOutStops= Apa koridor akhir yang paling banyak &amp; sedikit  digunakan?</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stopEndSeq = </a:t>
            </a:r>
            <a:r>
              <a:rPr lang="en-US" sz="2299">
                <a:solidFill>
                  <a:srgbClr val="000000"/>
                </a:solidFill>
                <a:latin typeface="Canva Sans"/>
                <a:ea typeface="Canva Sans"/>
                <a:cs typeface="Canva Sans"/>
                <a:sym typeface="Canva Sans"/>
              </a:rPr>
              <a:t>R</a:t>
            </a:r>
            <a:r>
              <a:rPr lang="en-US" sz="2299">
                <a:solidFill>
                  <a:srgbClr val="000000"/>
                </a:solidFill>
                <a:latin typeface="Canva Sans"/>
                <a:ea typeface="Canva Sans"/>
                <a:cs typeface="Canva Sans"/>
                <a:sym typeface="Canva Sans"/>
              </a:rPr>
              <a:t>ata - rata pengguna menempuh berapa halte?</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t</a:t>
            </a:r>
            <a:r>
              <a:rPr lang="en-US" sz="2299">
                <a:solidFill>
                  <a:srgbClr val="000000"/>
                </a:solidFill>
                <a:latin typeface="Canva Sans"/>
                <a:ea typeface="Canva Sans"/>
                <a:cs typeface="Canva Sans"/>
                <a:sym typeface="Canva Sans"/>
              </a:rPr>
              <a:t>apInTime &amp; tapOutTime = </a:t>
            </a:r>
          </a:p>
          <a:p>
            <a:pPr algn="l" marL="993138" indent="-331046" lvl="2">
              <a:lnSpc>
                <a:spcPts val="3219"/>
              </a:lnSpc>
              <a:buFont typeface="Arial"/>
              <a:buChar char="⚬"/>
            </a:pPr>
            <a:r>
              <a:rPr lang="en-US" sz="2299">
                <a:solidFill>
                  <a:srgbClr val="000000"/>
                </a:solidFill>
                <a:latin typeface="Canva Sans"/>
                <a:ea typeface="Canva Sans"/>
                <a:cs typeface="Canva Sans"/>
                <a:sym typeface="Canva Sans"/>
              </a:rPr>
              <a:t>berapa rata - rata durasi Waktu yang ditempuh untuk 10 koridor yang paling banyak digunakan?</a:t>
            </a:r>
          </a:p>
          <a:p>
            <a:pPr algn="l" marL="993138" indent="-331046" lvl="2">
              <a:lnSpc>
                <a:spcPts val="3219"/>
              </a:lnSpc>
              <a:buFont typeface="Arial"/>
              <a:buChar char="⚬"/>
            </a:pPr>
            <a:r>
              <a:rPr lang="en-US" sz="2299">
                <a:solidFill>
                  <a:srgbClr val="000000"/>
                </a:solidFill>
                <a:latin typeface="Canva Sans"/>
                <a:ea typeface="Canva Sans"/>
                <a:cs typeface="Canva Sans"/>
                <a:sym typeface="Canva Sans"/>
              </a:rPr>
              <a:t>jam berapa yang paling ramai?</a:t>
            </a:r>
          </a:p>
          <a:p>
            <a:pPr algn="l">
              <a:lnSpc>
                <a:spcPts val="3219"/>
              </a:lnSpc>
            </a:pPr>
          </a:p>
          <a:p>
            <a:pPr algn="l">
              <a:lnSpc>
                <a:spcPts val="321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3435928" y="5557207"/>
            <a:ext cx="1683000" cy="2524500"/>
            <a:chOff x="0" y="0"/>
            <a:chExt cx="406400" cy="609600"/>
          </a:xfrm>
        </p:grpSpPr>
        <p:sp>
          <p:nvSpPr>
            <p:cNvPr name="Freeform 5" id="5"/>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6" id="6"/>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863303" y="2490494"/>
            <a:ext cx="5261851" cy="5532383"/>
          </a:xfrm>
          <a:custGeom>
            <a:avLst/>
            <a:gdLst/>
            <a:ahLst/>
            <a:cxnLst/>
            <a:rect r="r" b="b" t="t" l="l"/>
            <a:pathLst>
              <a:path h="5532383" w="5261851">
                <a:moveTo>
                  <a:pt x="0" y="0"/>
                </a:moveTo>
                <a:lnTo>
                  <a:pt x="5261851" y="0"/>
                </a:lnTo>
                <a:lnTo>
                  <a:pt x="5261851" y="5532383"/>
                </a:lnTo>
                <a:lnTo>
                  <a:pt x="0" y="5532383"/>
                </a:lnTo>
                <a:lnTo>
                  <a:pt x="0" y="0"/>
                </a:lnTo>
                <a:close/>
              </a:path>
            </a:pathLst>
          </a:custGeom>
          <a:blipFill>
            <a:blip r:embed="rId5"/>
            <a:stretch>
              <a:fillRect l="0" t="0" r="0" b="0"/>
            </a:stretch>
          </a:blipFill>
        </p:spPr>
      </p:sp>
      <p:sp>
        <p:nvSpPr>
          <p:cNvPr name="Freeform 8" id="8"/>
          <p:cNvSpPr/>
          <p:nvPr/>
        </p:nvSpPr>
        <p:spPr>
          <a:xfrm flipH="false" flipV="false" rot="0">
            <a:off x="8224450" y="2490494"/>
            <a:ext cx="9142527" cy="5759792"/>
          </a:xfrm>
          <a:custGeom>
            <a:avLst/>
            <a:gdLst/>
            <a:ahLst/>
            <a:cxnLst/>
            <a:rect r="r" b="b" t="t" l="l"/>
            <a:pathLst>
              <a:path h="5759792" w="9142527">
                <a:moveTo>
                  <a:pt x="0" y="0"/>
                </a:moveTo>
                <a:lnTo>
                  <a:pt x="9142528" y="0"/>
                </a:lnTo>
                <a:lnTo>
                  <a:pt x="9142528" y="5759792"/>
                </a:lnTo>
                <a:lnTo>
                  <a:pt x="0" y="5759792"/>
                </a:lnTo>
                <a:lnTo>
                  <a:pt x="0" y="0"/>
                </a:lnTo>
                <a:close/>
              </a:path>
            </a:pathLst>
          </a:custGeom>
          <a:blipFill>
            <a:blip r:embed="rId6"/>
            <a:stretch>
              <a:fillRect l="0" t="0" r="0" b="0"/>
            </a:stretch>
          </a:blipFill>
        </p:spPr>
      </p:sp>
      <p:sp>
        <p:nvSpPr>
          <p:cNvPr name="TextBox 9" id="9"/>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0" id="10"/>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1" id="11"/>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2" id="12"/>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3" id="13"/>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4" id="14"/>
          <p:cNvSpPr txBox="true"/>
          <p:nvPr/>
        </p:nvSpPr>
        <p:spPr>
          <a:xfrm rot="0">
            <a:off x="1863303" y="1302696"/>
            <a:ext cx="11100467"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Demografi</a:t>
            </a:r>
          </a:p>
        </p:txBody>
      </p:sp>
      <p:sp>
        <p:nvSpPr>
          <p:cNvPr name="TextBox 15" id="15"/>
          <p:cNvSpPr txBox="true"/>
          <p:nvPr/>
        </p:nvSpPr>
        <p:spPr>
          <a:xfrm rot="0">
            <a:off x="834591" y="9201150"/>
            <a:ext cx="1517848"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4432121" y="3879146"/>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21923" r="0" b="-21923"/>
              </a:stretch>
            </a:blipFill>
          </p:spPr>
        </p:sp>
      </p:grpSp>
      <p:grpSp>
        <p:nvGrpSpPr>
          <p:cNvPr name="Group 6" id="6"/>
          <p:cNvGrpSpPr/>
          <p:nvPr/>
        </p:nvGrpSpPr>
        <p:grpSpPr>
          <a:xfrm rot="0">
            <a:off x="13590622" y="7762500"/>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0" y="3257550"/>
            <a:ext cx="18267239" cy="3767618"/>
          </a:xfrm>
          <a:custGeom>
            <a:avLst/>
            <a:gdLst/>
            <a:ahLst/>
            <a:cxnLst/>
            <a:rect r="r" b="b" t="t" l="l"/>
            <a:pathLst>
              <a:path h="3767618" w="18267239">
                <a:moveTo>
                  <a:pt x="0" y="0"/>
                </a:moveTo>
                <a:lnTo>
                  <a:pt x="18267239" y="0"/>
                </a:lnTo>
                <a:lnTo>
                  <a:pt x="18267239" y="3767618"/>
                </a:lnTo>
                <a:lnTo>
                  <a:pt x="0" y="3767618"/>
                </a:lnTo>
                <a:lnTo>
                  <a:pt x="0" y="0"/>
                </a:lnTo>
                <a:close/>
              </a:path>
            </a:pathLst>
          </a:custGeom>
          <a:blipFill>
            <a:blip r:embed="rId6"/>
            <a:stretch>
              <a:fillRect l="0" t="0" r="0" b="0"/>
            </a:stretch>
          </a:blipFill>
        </p:spPr>
      </p:sp>
      <p:sp>
        <p:nvSpPr>
          <p:cNvPr name="TextBox 10" id="10"/>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1" id="11"/>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2" id="12"/>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3" id="13"/>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4" id="1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5" id="15"/>
          <p:cNvSpPr txBox="true"/>
          <p:nvPr/>
        </p:nvSpPr>
        <p:spPr>
          <a:xfrm rot="0">
            <a:off x="1863303" y="1302696"/>
            <a:ext cx="14046151"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Payment (Koridor)</a:t>
            </a:r>
          </a:p>
        </p:txBody>
      </p:sp>
      <p:sp>
        <p:nvSpPr>
          <p:cNvPr name="TextBox 16" id="16"/>
          <p:cNvSpPr txBox="true"/>
          <p:nvPr/>
        </p:nvSpPr>
        <p:spPr>
          <a:xfrm rot="0">
            <a:off x="833004" y="9201150"/>
            <a:ext cx="1521023"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sp>
        <p:nvSpPr>
          <p:cNvPr name="Freeform 4" id="4"/>
          <p:cNvSpPr/>
          <p:nvPr/>
        </p:nvSpPr>
        <p:spPr>
          <a:xfrm flipH="false" flipV="false" rot="0">
            <a:off x="3123449" y="2457628"/>
            <a:ext cx="10563250" cy="6390766"/>
          </a:xfrm>
          <a:custGeom>
            <a:avLst/>
            <a:gdLst/>
            <a:ahLst/>
            <a:cxnLst/>
            <a:rect r="r" b="b" t="t" l="l"/>
            <a:pathLst>
              <a:path h="6390766" w="10563250">
                <a:moveTo>
                  <a:pt x="0" y="0"/>
                </a:moveTo>
                <a:lnTo>
                  <a:pt x="10563251" y="0"/>
                </a:lnTo>
                <a:lnTo>
                  <a:pt x="10563251" y="6390766"/>
                </a:lnTo>
                <a:lnTo>
                  <a:pt x="0" y="6390766"/>
                </a:lnTo>
                <a:lnTo>
                  <a:pt x="0" y="0"/>
                </a:lnTo>
                <a:close/>
              </a:path>
            </a:pathLst>
          </a:custGeom>
          <a:blipFill>
            <a:blip r:embed="rId5"/>
            <a:stretch>
              <a:fillRect l="0" t="0" r="0" b="0"/>
            </a:stretch>
          </a:blipFill>
        </p:spPr>
      </p:sp>
      <p:sp>
        <p:nvSpPr>
          <p:cNvPr name="TextBox 5" id="5"/>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6" id="6"/>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7" id="7"/>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8" id="8"/>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9" id="9"/>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0" id="10"/>
          <p:cNvSpPr txBox="true"/>
          <p:nvPr/>
        </p:nvSpPr>
        <p:spPr>
          <a:xfrm rot="0">
            <a:off x="1863303" y="1302696"/>
            <a:ext cx="12568818"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Payment (Bank)</a:t>
            </a:r>
          </a:p>
        </p:txBody>
      </p:sp>
      <p:sp>
        <p:nvSpPr>
          <p:cNvPr name="TextBox 11" id="11"/>
          <p:cNvSpPr txBox="true"/>
          <p:nvPr/>
        </p:nvSpPr>
        <p:spPr>
          <a:xfrm rot="0">
            <a:off x="838759" y="9201150"/>
            <a:ext cx="1509514"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15</a:t>
            </a:r>
          </a:p>
        </p:txBody>
      </p:sp>
      <p:grpSp>
        <p:nvGrpSpPr>
          <p:cNvPr name="Group 12" id="12"/>
          <p:cNvGrpSpPr/>
          <p:nvPr/>
        </p:nvGrpSpPr>
        <p:grpSpPr>
          <a:xfrm rot="0">
            <a:off x="14432121" y="3879146"/>
            <a:ext cx="12289937" cy="6407854"/>
            <a:chOff x="0" y="0"/>
            <a:chExt cx="1169182" cy="609600"/>
          </a:xfrm>
        </p:grpSpPr>
        <p:sp>
          <p:nvSpPr>
            <p:cNvPr name="Freeform 13" id="13"/>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6"/>
              <a:stretch>
                <a:fillRect l="0" t="-21923" r="0" b="-21923"/>
              </a:stretch>
            </a:blipFill>
          </p:spPr>
        </p:sp>
      </p:grpSp>
      <p:grpSp>
        <p:nvGrpSpPr>
          <p:cNvPr name="Group 14" id="14"/>
          <p:cNvGrpSpPr/>
          <p:nvPr/>
        </p:nvGrpSpPr>
        <p:grpSpPr>
          <a:xfrm rot="0">
            <a:off x="13590622" y="7762500"/>
            <a:ext cx="1683000" cy="2524500"/>
            <a:chOff x="0" y="0"/>
            <a:chExt cx="406400" cy="609600"/>
          </a:xfrm>
        </p:grpSpPr>
        <p:sp>
          <p:nvSpPr>
            <p:cNvPr name="Freeform 15" id="15"/>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6" id="16"/>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4432121" y="3879146"/>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21923" r="0" b="-21923"/>
              </a:stretch>
            </a:blipFill>
          </p:spPr>
        </p:sp>
      </p:grpSp>
      <p:grpSp>
        <p:nvGrpSpPr>
          <p:cNvPr name="Group 6" id="6"/>
          <p:cNvGrpSpPr/>
          <p:nvPr/>
        </p:nvGrpSpPr>
        <p:grpSpPr>
          <a:xfrm rot="0">
            <a:off x="13590622" y="7762500"/>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794713" y="2221671"/>
            <a:ext cx="12482715" cy="6803079"/>
          </a:xfrm>
          <a:custGeom>
            <a:avLst/>
            <a:gdLst/>
            <a:ahLst/>
            <a:cxnLst/>
            <a:rect r="r" b="b" t="t" l="l"/>
            <a:pathLst>
              <a:path h="6803079" w="12482715">
                <a:moveTo>
                  <a:pt x="0" y="0"/>
                </a:moveTo>
                <a:lnTo>
                  <a:pt x="12482715" y="0"/>
                </a:lnTo>
                <a:lnTo>
                  <a:pt x="12482715" y="6803079"/>
                </a:lnTo>
                <a:lnTo>
                  <a:pt x="0" y="6803079"/>
                </a:lnTo>
                <a:lnTo>
                  <a:pt x="0" y="0"/>
                </a:lnTo>
                <a:close/>
              </a:path>
            </a:pathLst>
          </a:custGeom>
          <a:blipFill>
            <a:blip r:embed="rId6"/>
            <a:stretch>
              <a:fillRect l="0" t="0" r="0" b="0"/>
            </a:stretch>
          </a:blipFill>
        </p:spPr>
      </p:sp>
      <p:sp>
        <p:nvSpPr>
          <p:cNvPr name="TextBox 10" id="10"/>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1" id="11"/>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2" id="12"/>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3" id="13"/>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4" id="1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5" id="15"/>
          <p:cNvSpPr txBox="true"/>
          <p:nvPr/>
        </p:nvSpPr>
        <p:spPr>
          <a:xfrm rot="0">
            <a:off x="1863303" y="1302696"/>
            <a:ext cx="14046151"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Payment (Day)</a:t>
            </a:r>
          </a:p>
        </p:txBody>
      </p:sp>
      <p:sp>
        <p:nvSpPr>
          <p:cNvPr name="TextBox 16" id="16"/>
          <p:cNvSpPr txBox="true"/>
          <p:nvPr/>
        </p:nvSpPr>
        <p:spPr>
          <a:xfrm rot="0">
            <a:off x="865548" y="9201150"/>
            <a:ext cx="1455936"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4432121" y="3879146"/>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21923" r="0" b="-21923"/>
              </a:stretch>
            </a:blipFill>
          </p:spPr>
        </p:sp>
      </p:grpSp>
      <p:grpSp>
        <p:nvGrpSpPr>
          <p:cNvPr name="Group 6" id="6"/>
          <p:cNvGrpSpPr/>
          <p:nvPr/>
        </p:nvGrpSpPr>
        <p:grpSpPr>
          <a:xfrm rot="0">
            <a:off x="13590622" y="7762500"/>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863303" y="2322218"/>
            <a:ext cx="11823397" cy="6709778"/>
          </a:xfrm>
          <a:custGeom>
            <a:avLst/>
            <a:gdLst/>
            <a:ahLst/>
            <a:cxnLst/>
            <a:rect r="r" b="b" t="t" l="l"/>
            <a:pathLst>
              <a:path h="6709778" w="11823397">
                <a:moveTo>
                  <a:pt x="0" y="0"/>
                </a:moveTo>
                <a:lnTo>
                  <a:pt x="11823397" y="0"/>
                </a:lnTo>
                <a:lnTo>
                  <a:pt x="11823397" y="6709777"/>
                </a:lnTo>
                <a:lnTo>
                  <a:pt x="0" y="6709777"/>
                </a:lnTo>
                <a:lnTo>
                  <a:pt x="0" y="0"/>
                </a:lnTo>
                <a:close/>
              </a:path>
            </a:pathLst>
          </a:custGeom>
          <a:blipFill>
            <a:blip r:embed="rId6"/>
            <a:stretch>
              <a:fillRect l="0" t="0" r="0" b="0"/>
            </a:stretch>
          </a:blipFill>
        </p:spPr>
      </p:sp>
      <p:sp>
        <p:nvSpPr>
          <p:cNvPr name="TextBox 10" id="10"/>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1" id="11"/>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2" id="12"/>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3" id="13"/>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4" id="1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5" id="15"/>
          <p:cNvSpPr txBox="true"/>
          <p:nvPr/>
        </p:nvSpPr>
        <p:spPr>
          <a:xfrm rot="0">
            <a:off x="1863303" y="1302696"/>
            <a:ext cx="14046151"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Corridor (top 10)</a:t>
            </a:r>
          </a:p>
        </p:txBody>
      </p:sp>
      <p:sp>
        <p:nvSpPr>
          <p:cNvPr name="TextBox 16" id="16"/>
          <p:cNvSpPr txBox="true"/>
          <p:nvPr/>
        </p:nvSpPr>
        <p:spPr>
          <a:xfrm rot="0">
            <a:off x="836576" y="9201150"/>
            <a:ext cx="1513880"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419189" y="1939573"/>
            <a:ext cx="12289937" cy="6407854"/>
            <a:chOff x="0" y="0"/>
            <a:chExt cx="1169182" cy="609600"/>
          </a:xfrm>
        </p:grpSpPr>
        <p:sp>
          <p:nvSpPr>
            <p:cNvPr name="Freeform 4" id="4"/>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4"/>
              <a:stretch>
                <a:fillRect l="0" t="-25399" r="0" b="-25399"/>
              </a:stretch>
            </a:blipFill>
          </p:spPr>
        </p:sp>
      </p:grpSp>
      <p:grpSp>
        <p:nvGrpSpPr>
          <p:cNvPr name="Group 5" id="5"/>
          <p:cNvGrpSpPr/>
          <p:nvPr/>
        </p:nvGrpSpPr>
        <p:grpSpPr>
          <a:xfrm rot="0">
            <a:off x="8014948" y="5822927"/>
            <a:ext cx="1683000" cy="2524500"/>
            <a:chOff x="0" y="0"/>
            <a:chExt cx="406400" cy="609600"/>
          </a:xfrm>
        </p:grpSpPr>
        <p:sp>
          <p:nvSpPr>
            <p:cNvPr name="Freeform 6" id="6"/>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7" id="7"/>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5"/>
            <a:stretch>
              <a:fillRect l="0" t="0" r="0" b="0"/>
            </a:stretch>
          </a:blipFill>
        </p:spPr>
      </p:sp>
      <p:sp>
        <p:nvSpPr>
          <p:cNvPr name="TextBox 9" id="9"/>
          <p:cNvSpPr txBox="true"/>
          <p:nvPr/>
        </p:nvSpPr>
        <p:spPr>
          <a:xfrm rot="0">
            <a:off x="1864086" y="2350396"/>
            <a:ext cx="4757258"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Daftar Isi</a:t>
            </a:r>
          </a:p>
        </p:txBody>
      </p:sp>
      <p:sp>
        <p:nvSpPr>
          <p:cNvPr name="TextBox 10" id="10"/>
          <p:cNvSpPr txBox="true"/>
          <p:nvPr/>
        </p:nvSpPr>
        <p:spPr>
          <a:xfrm rot="0">
            <a:off x="1864086" y="3293087"/>
            <a:ext cx="5693449" cy="4568825"/>
          </a:xfrm>
          <a:prstGeom prst="rect">
            <a:avLst/>
          </a:prstGeom>
        </p:spPr>
        <p:txBody>
          <a:bodyPr anchor="t" rtlCol="false" tIns="0" lIns="0" bIns="0" rIns="0">
            <a:spAutoFit/>
          </a:bodyPr>
          <a:lstStyle/>
          <a:p>
            <a:pPr algn="l" marL="431799" indent="-215899" lvl="1">
              <a:lnSpc>
                <a:spcPts val="2799"/>
              </a:lnSpc>
              <a:buAutoNum type="arabicPeriod" startAt="1"/>
            </a:pPr>
            <a:r>
              <a:rPr lang="en-US" b="true" sz="1999">
                <a:solidFill>
                  <a:srgbClr val="1F2020"/>
                </a:solidFill>
                <a:latin typeface="Open Sans Bold"/>
                <a:ea typeface="Open Sans Bold"/>
                <a:cs typeface="Open Sans Bold"/>
                <a:sym typeface="Open Sans Bold"/>
              </a:rPr>
              <a:t>Dataset</a:t>
            </a:r>
          </a:p>
          <a:p>
            <a:pPr algn="l" marL="431799" indent="-215899" lvl="1">
              <a:lnSpc>
                <a:spcPts val="2799"/>
              </a:lnSpc>
              <a:buAutoNum type="arabicPeriod" startAt="1"/>
            </a:pPr>
            <a:r>
              <a:rPr lang="en-US" b="true" sz="1999">
                <a:solidFill>
                  <a:srgbClr val="1F2020"/>
                </a:solidFill>
                <a:latin typeface="Open Sans Bold"/>
                <a:ea typeface="Open Sans Bold"/>
                <a:cs typeface="Open Sans Bold"/>
                <a:sym typeface="Open Sans Bold"/>
              </a:rPr>
              <a:t>Disclaimer</a:t>
            </a:r>
          </a:p>
          <a:p>
            <a:pPr algn="l" marL="431799" indent="-215899" lvl="1">
              <a:lnSpc>
                <a:spcPts val="2799"/>
              </a:lnSpc>
              <a:buAutoNum type="arabicPeriod" startAt="1"/>
            </a:pPr>
            <a:r>
              <a:rPr lang="en-US" b="true" sz="1999">
                <a:solidFill>
                  <a:srgbClr val="1F2020"/>
                </a:solidFill>
                <a:latin typeface="Open Sans Bold"/>
                <a:ea typeface="Open Sans Bold"/>
                <a:cs typeface="Open Sans Bold"/>
                <a:sym typeface="Open Sans Bold"/>
              </a:rPr>
              <a:t>Kemacetan di Jakarta tahun 2022-2024</a:t>
            </a:r>
          </a:p>
          <a:p>
            <a:pPr algn="l" marL="431799" indent="-215899" lvl="1">
              <a:lnSpc>
                <a:spcPts val="2799"/>
              </a:lnSpc>
              <a:buAutoNum type="arabicPeriod" startAt="1"/>
            </a:pPr>
            <a:r>
              <a:rPr lang="en-US" b="true" sz="1999">
                <a:solidFill>
                  <a:srgbClr val="1F2020"/>
                </a:solidFill>
                <a:latin typeface="Open Sans Bold"/>
                <a:ea typeface="Open Sans Bold"/>
                <a:cs typeface="Open Sans Bold"/>
                <a:sym typeface="Open Sans Bold"/>
              </a:rPr>
              <a:t>Data Kependudukan Jakarta 2019 - 2023</a:t>
            </a:r>
          </a:p>
          <a:p>
            <a:pPr algn="l" marL="431799" indent="-215899" lvl="1">
              <a:lnSpc>
                <a:spcPts val="2799"/>
              </a:lnSpc>
              <a:buAutoNum type="arabicPeriod" startAt="1"/>
            </a:pPr>
            <a:r>
              <a:rPr lang="en-US" b="true" sz="1999">
                <a:solidFill>
                  <a:srgbClr val="1F2020"/>
                </a:solidFill>
                <a:latin typeface="Open Sans Bold"/>
                <a:ea typeface="Open Sans Bold"/>
                <a:cs typeface="Open Sans Bold"/>
                <a:sym typeface="Open Sans Bold"/>
              </a:rPr>
              <a:t>Data Kepemilikan Kendaraan Bermotor Jakarta 2019 - 2022</a:t>
            </a:r>
          </a:p>
          <a:p>
            <a:pPr algn="l" marL="431799" indent="-215899" lvl="1">
              <a:lnSpc>
                <a:spcPts val="2799"/>
              </a:lnSpc>
              <a:spcBef>
                <a:spcPct val="0"/>
              </a:spcBef>
              <a:buAutoNum type="arabicPeriod" startAt="1"/>
            </a:pPr>
            <a:r>
              <a:rPr lang="en-US" b="true" sz="1999">
                <a:solidFill>
                  <a:srgbClr val="1F2020"/>
                </a:solidFill>
                <a:latin typeface="Open Sans Bold"/>
                <a:ea typeface="Open Sans Bold"/>
                <a:cs typeface="Open Sans Bold"/>
                <a:sym typeface="Open Sans Bold"/>
              </a:rPr>
              <a:t>Overview TransJakarta 2022-2023</a:t>
            </a:r>
          </a:p>
          <a:p>
            <a:pPr algn="l" marL="431799" indent="-215899" lvl="1">
              <a:lnSpc>
                <a:spcPts val="2799"/>
              </a:lnSpc>
              <a:spcBef>
                <a:spcPct val="0"/>
              </a:spcBef>
              <a:buAutoNum type="arabicPeriod" startAt="1"/>
            </a:pPr>
            <a:r>
              <a:rPr lang="en-US" b="true" sz="1999">
                <a:solidFill>
                  <a:srgbClr val="1F2020"/>
                </a:solidFill>
                <a:latin typeface="Open Sans Bold"/>
                <a:ea typeface="Open Sans Bold"/>
                <a:cs typeface="Open Sans Bold"/>
                <a:sym typeface="Open Sans Bold"/>
              </a:rPr>
              <a:t>Sasaran</a:t>
            </a:r>
          </a:p>
          <a:p>
            <a:pPr algn="l" marL="431799" indent="-215899" lvl="1">
              <a:lnSpc>
                <a:spcPts val="2799"/>
              </a:lnSpc>
              <a:spcBef>
                <a:spcPct val="0"/>
              </a:spcBef>
              <a:buAutoNum type="arabicPeriod" startAt="1"/>
            </a:pPr>
            <a:r>
              <a:rPr lang="en-US" b="true" sz="1999">
                <a:solidFill>
                  <a:srgbClr val="1F2020"/>
                </a:solidFill>
                <a:latin typeface="Open Sans Bold"/>
                <a:ea typeface="Open Sans Bold"/>
                <a:cs typeface="Open Sans Bold"/>
                <a:sym typeface="Open Sans Bold"/>
              </a:rPr>
              <a:t>Main Problem</a:t>
            </a:r>
          </a:p>
          <a:p>
            <a:pPr algn="l" marL="431799" indent="-215899" lvl="1">
              <a:lnSpc>
                <a:spcPts val="2799"/>
              </a:lnSpc>
              <a:spcBef>
                <a:spcPct val="0"/>
              </a:spcBef>
              <a:buAutoNum type="arabicPeriod" startAt="1"/>
            </a:pPr>
            <a:r>
              <a:rPr lang="en-US" b="true" sz="1999">
                <a:solidFill>
                  <a:srgbClr val="1F2020"/>
                </a:solidFill>
                <a:latin typeface="Open Sans Bold"/>
                <a:ea typeface="Open Sans Bold"/>
                <a:cs typeface="Open Sans Bold"/>
                <a:sym typeface="Open Sans Bold"/>
              </a:rPr>
              <a:t>Eksplorasi Data</a:t>
            </a:r>
          </a:p>
          <a:p>
            <a:pPr algn="l" marL="431799" indent="-215899" lvl="1">
              <a:lnSpc>
                <a:spcPts val="2799"/>
              </a:lnSpc>
              <a:spcBef>
                <a:spcPct val="0"/>
              </a:spcBef>
              <a:buAutoNum type="arabicPeriod" startAt="1"/>
            </a:pPr>
            <a:r>
              <a:rPr lang="en-US" b="true" sz="1999">
                <a:solidFill>
                  <a:srgbClr val="1F2020"/>
                </a:solidFill>
                <a:latin typeface="Open Sans Bold"/>
                <a:ea typeface="Open Sans Bold"/>
                <a:cs typeface="Open Sans Bold"/>
                <a:sym typeface="Open Sans Bold"/>
              </a:rPr>
              <a:t>Kesimpulan</a:t>
            </a:r>
          </a:p>
          <a:p>
            <a:pPr algn="l" marL="431799" indent="-215899" lvl="1">
              <a:lnSpc>
                <a:spcPts val="2799"/>
              </a:lnSpc>
              <a:spcBef>
                <a:spcPct val="0"/>
              </a:spcBef>
              <a:buAutoNum type="arabicPeriod" startAt="1"/>
            </a:pPr>
            <a:r>
              <a:rPr lang="en-US" b="true" sz="1999">
                <a:solidFill>
                  <a:srgbClr val="1F2020"/>
                </a:solidFill>
                <a:latin typeface="Open Sans Bold"/>
                <a:ea typeface="Open Sans Bold"/>
                <a:cs typeface="Open Sans Bold"/>
                <a:sym typeface="Open Sans Bold"/>
              </a:rPr>
              <a:t>Rekomendasi</a:t>
            </a:r>
          </a:p>
          <a:p>
            <a:pPr algn="l" marL="431799" indent="-215899" lvl="1">
              <a:lnSpc>
                <a:spcPts val="2799"/>
              </a:lnSpc>
              <a:spcBef>
                <a:spcPct val="0"/>
              </a:spcBef>
              <a:buAutoNum type="arabicPeriod" startAt="1"/>
            </a:pPr>
            <a:r>
              <a:rPr lang="en-US" b="true" sz="1999">
                <a:solidFill>
                  <a:srgbClr val="1F2020"/>
                </a:solidFill>
                <a:latin typeface="Open Sans Bold"/>
                <a:ea typeface="Open Sans Bold"/>
                <a:cs typeface="Open Sans Bold"/>
                <a:sym typeface="Open Sans Bold"/>
              </a:rPr>
              <a:t>Simulasi Rekomendasi</a:t>
            </a:r>
          </a:p>
        </p:txBody>
      </p:sp>
      <p:sp>
        <p:nvSpPr>
          <p:cNvPr name="TextBox 11" id="11"/>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2" id="12"/>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3" id="13"/>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4" id="14"/>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5" id="15"/>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6" id="16"/>
          <p:cNvSpPr txBox="true"/>
          <p:nvPr/>
        </p:nvSpPr>
        <p:spPr>
          <a:xfrm rot="0">
            <a:off x="583111" y="9201150"/>
            <a:ext cx="1265039"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4432121" y="3879146"/>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21923" r="0" b="-21923"/>
              </a:stretch>
            </a:blipFill>
          </p:spPr>
        </p:sp>
      </p:grpSp>
      <p:grpSp>
        <p:nvGrpSpPr>
          <p:cNvPr name="Group 6" id="6"/>
          <p:cNvGrpSpPr/>
          <p:nvPr/>
        </p:nvGrpSpPr>
        <p:grpSpPr>
          <a:xfrm rot="0">
            <a:off x="13590622" y="7762500"/>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814289" y="2254561"/>
            <a:ext cx="12341391" cy="7003739"/>
          </a:xfrm>
          <a:custGeom>
            <a:avLst/>
            <a:gdLst/>
            <a:ahLst/>
            <a:cxnLst/>
            <a:rect r="r" b="b" t="t" l="l"/>
            <a:pathLst>
              <a:path h="7003739" w="12341391">
                <a:moveTo>
                  <a:pt x="0" y="0"/>
                </a:moveTo>
                <a:lnTo>
                  <a:pt x="12341391" y="0"/>
                </a:lnTo>
                <a:lnTo>
                  <a:pt x="12341391" y="7003739"/>
                </a:lnTo>
                <a:lnTo>
                  <a:pt x="0" y="7003739"/>
                </a:lnTo>
                <a:lnTo>
                  <a:pt x="0" y="0"/>
                </a:lnTo>
                <a:close/>
              </a:path>
            </a:pathLst>
          </a:custGeom>
          <a:blipFill>
            <a:blip r:embed="rId6"/>
            <a:stretch>
              <a:fillRect l="0" t="0" r="0" b="0"/>
            </a:stretch>
          </a:blipFill>
        </p:spPr>
      </p:sp>
      <p:sp>
        <p:nvSpPr>
          <p:cNvPr name="TextBox 10" id="10"/>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1" id="11"/>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2" id="12"/>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3" id="13"/>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4" id="1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5" id="15"/>
          <p:cNvSpPr txBox="true"/>
          <p:nvPr/>
        </p:nvSpPr>
        <p:spPr>
          <a:xfrm rot="0">
            <a:off x="1863303" y="1302696"/>
            <a:ext cx="14046151"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Corridor (Bottom 10)</a:t>
            </a:r>
          </a:p>
        </p:txBody>
      </p:sp>
      <p:sp>
        <p:nvSpPr>
          <p:cNvPr name="TextBox 16" id="16"/>
          <p:cNvSpPr txBox="true"/>
          <p:nvPr/>
        </p:nvSpPr>
        <p:spPr>
          <a:xfrm rot="0">
            <a:off x="834790" y="9201150"/>
            <a:ext cx="1517452"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19</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4432121" y="3879146"/>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21923" r="0" b="-21923"/>
              </a:stretch>
            </a:blipFill>
          </p:spPr>
        </p:sp>
      </p:grpSp>
      <p:grpSp>
        <p:nvGrpSpPr>
          <p:cNvPr name="Group 6" id="6"/>
          <p:cNvGrpSpPr/>
          <p:nvPr/>
        </p:nvGrpSpPr>
        <p:grpSpPr>
          <a:xfrm rot="0">
            <a:off x="13590622" y="7762500"/>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863303" y="2283042"/>
            <a:ext cx="11301259" cy="5947288"/>
          </a:xfrm>
          <a:custGeom>
            <a:avLst/>
            <a:gdLst/>
            <a:ahLst/>
            <a:cxnLst/>
            <a:rect r="r" b="b" t="t" l="l"/>
            <a:pathLst>
              <a:path h="5947288" w="11301259">
                <a:moveTo>
                  <a:pt x="0" y="0"/>
                </a:moveTo>
                <a:lnTo>
                  <a:pt x="11301259" y="0"/>
                </a:lnTo>
                <a:lnTo>
                  <a:pt x="11301259" y="5947287"/>
                </a:lnTo>
                <a:lnTo>
                  <a:pt x="0" y="5947287"/>
                </a:lnTo>
                <a:lnTo>
                  <a:pt x="0" y="0"/>
                </a:lnTo>
                <a:close/>
              </a:path>
            </a:pathLst>
          </a:custGeom>
          <a:blipFill>
            <a:blip r:embed="rId6"/>
            <a:stretch>
              <a:fillRect l="0" t="0" r="0" b="0"/>
            </a:stretch>
          </a:blipFill>
        </p:spPr>
      </p:sp>
      <p:sp>
        <p:nvSpPr>
          <p:cNvPr name="TextBox 10" id="10"/>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1" id="11"/>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2" id="12"/>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3" id="13"/>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4" id="1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5" id="15"/>
          <p:cNvSpPr txBox="true"/>
          <p:nvPr/>
        </p:nvSpPr>
        <p:spPr>
          <a:xfrm rot="0">
            <a:off x="1863303" y="1302696"/>
            <a:ext cx="14046151"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Corridor (Top 10)</a:t>
            </a:r>
          </a:p>
        </p:txBody>
      </p:sp>
      <p:sp>
        <p:nvSpPr>
          <p:cNvPr name="TextBox 16" id="16"/>
          <p:cNvSpPr txBox="true"/>
          <p:nvPr/>
        </p:nvSpPr>
        <p:spPr>
          <a:xfrm rot="0">
            <a:off x="813061" y="9201150"/>
            <a:ext cx="1560909"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20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4432121" y="3879146"/>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21923" r="0" b="-21923"/>
              </a:stretch>
            </a:blipFill>
          </p:spPr>
        </p:sp>
      </p:grpSp>
      <p:grpSp>
        <p:nvGrpSpPr>
          <p:cNvPr name="Group 6" id="6"/>
          <p:cNvGrpSpPr/>
          <p:nvPr/>
        </p:nvGrpSpPr>
        <p:grpSpPr>
          <a:xfrm rot="0">
            <a:off x="13590622" y="7762500"/>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863303" y="2353674"/>
            <a:ext cx="12568818" cy="6457230"/>
          </a:xfrm>
          <a:custGeom>
            <a:avLst/>
            <a:gdLst/>
            <a:ahLst/>
            <a:cxnLst/>
            <a:rect r="r" b="b" t="t" l="l"/>
            <a:pathLst>
              <a:path h="6457230" w="12568818">
                <a:moveTo>
                  <a:pt x="0" y="0"/>
                </a:moveTo>
                <a:lnTo>
                  <a:pt x="12568818" y="0"/>
                </a:lnTo>
                <a:lnTo>
                  <a:pt x="12568818" y="6457231"/>
                </a:lnTo>
                <a:lnTo>
                  <a:pt x="0" y="6457231"/>
                </a:lnTo>
                <a:lnTo>
                  <a:pt x="0" y="0"/>
                </a:lnTo>
                <a:close/>
              </a:path>
            </a:pathLst>
          </a:custGeom>
          <a:blipFill>
            <a:blip r:embed="rId6"/>
            <a:stretch>
              <a:fillRect l="0" t="0" r="0" b="0"/>
            </a:stretch>
          </a:blipFill>
        </p:spPr>
      </p:sp>
      <p:sp>
        <p:nvSpPr>
          <p:cNvPr name="TextBox 10" id="10"/>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1" id="11"/>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2" id="12"/>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3" id="13"/>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4" id="1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5" id="15"/>
          <p:cNvSpPr txBox="true"/>
          <p:nvPr/>
        </p:nvSpPr>
        <p:spPr>
          <a:xfrm rot="0">
            <a:off x="1863303" y="1302696"/>
            <a:ext cx="14046151"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Corridor (Bottom 10)</a:t>
            </a:r>
          </a:p>
        </p:txBody>
      </p:sp>
      <p:sp>
        <p:nvSpPr>
          <p:cNvPr name="TextBox 16" id="16"/>
          <p:cNvSpPr txBox="true"/>
          <p:nvPr/>
        </p:nvSpPr>
        <p:spPr>
          <a:xfrm rot="0">
            <a:off x="847787" y="9201150"/>
            <a:ext cx="1491456"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21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3590622" y="7762500"/>
            <a:ext cx="1683000" cy="2524500"/>
            <a:chOff x="0" y="0"/>
            <a:chExt cx="406400" cy="609600"/>
          </a:xfrm>
        </p:grpSpPr>
        <p:sp>
          <p:nvSpPr>
            <p:cNvPr name="Freeform 5" id="5"/>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6" id="6"/>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79913" y="2017546"/>
            <a:ext cx="8495709" cy="4125753"/>
          </a:xfrm>
          <a:custGeom>
            <a:avLst/>
            <a:gdLst/>
            <a:ahLst/>
            <a:cxnLst/>
            <a:rect r="r" b="b" t="t" l="l"/>
            <a:pathLst>
              <a:path h="4125753" w="8495709">
                <a:moveTo>
                  <a:pt x="0" y="0"/>
                </a:moveTo>
                <a:lnTo>
                  <a:pt x="8495709" y="0"/>
                </a:lnTo>
                <a:lnTo>
                  <a:pt x="8495709" y="4125752"/>
                </a:lnTo>
                <a:lnTo>
                  <a:pt x="0" y="4125752"/>
                </a:lnTo>
                <a:lnTo>
                  <a:pt x="0" y="0"/>
                </a:lnTo>
                <a:close/>
              </a:path>
            </a:pathLst>
          </a:custGeom>
          <a:blipFill>
            <a:blip r:embed="rId5"/>
            <a:stretch>
              <a:fillRect l="0" t="0" r="0" b="0"/>
            </a:stretch>
          </a:blipFill>
        </p:spPr>
      </p:sp>
      <p:sp>
        <p:nvSpPr>
          <p:cNvPr name="Freeform 8" id="8"/>
          <p:cNvSpPr/>
          <p:nvPr/>
        </p:nvSpPr>
        <p:spPr>
          <a:xfrm flipH="false" flipV="false" rot="0">
            <a:off x="8675622" y="5859141"/>
            <a:ext cx="9591617" cy="4427859"/>
          </a:xfrm>
          <a:custGeom>
            <a:avLst/>
            <a:gdLst/>
            <a:ahLst/>
            <a:cxnLst/>
            <a:rect r="r" b="b" t="t" l="l"/>
            <a:pathLst>
              <a:path h="4427859" w="9591617">
                <a:moveTo>
                  <a:pt x="0" y="0"/>
                </a:moveTo>
                <a:lnTo>
                  <a:pt x="9591617" y="0"/>
                </a:lnTo>
                <a:lnTo>
                  <a:pt x="9591617" y="4427859"/>
                </a:lnTo>
                <a:lnTo>
                  <a:pt x="0" y="4427859"/>
                </a:lnTo>
                <a:lnTo>
                  <a:pt x="0" y="0"/>
                </a:lnTo>
                <a:close/>
              </a:path>
            </a:pathLst>
          </a:custGeom>
          <a:blipFill>
            <a:blip r:embed="rId6"/>
            <a:stretch>
              <a:fillRect l="0" t="0" r="0" b="0"/>
            </a:stretch>
          </a:blipFill>
        </p:spPr>
      </p:sp>
      <p:sp>
        <p:nvSpPr>
          <p:cNvPr name="TextBox 9" id="9"/>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0" id="10"/>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1" id="11"/>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2" id="12"/>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3" id="13"/>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4" id="14"/>
          <p:cNvSpPr txBox="true"/>
          <p:nvPr/>
        </p:nvSpPr>
        <p:spPr>
          <a:xfrm rot="0">
            <a:off x="1863303" y="1302696"/>
            <a:ext cx="14046151"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Corridor (Day)</a:t>
            </a:r>
          </a:p>
        </p:txBody>
      </p:sp>
      <p:sp>
        <p:nvSpPr>
          <p:cNvPr name="TextBox 15" id="15"/>
          <p:cNvSpPr txBox="true"/>
          <p:nvPr/>
        </p:nvSpPr>
        <p:spPr>
          <a:xfrm rot="0">
            <a:off x="841636" y="9201150"/>
            <a:ext cx="1503759"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22</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4432121" y="3879146"/>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21923" r="0" b="-21923"/>
              </a:stretch>
            </a:blipFill>
          </p:spPr>
        </p:sp>
      </p:grpSp>
      <p:grpSp>
        <p:nvGrpSpPr>
          <p:cNvPr name="Group 6" id="6"/>
          <p:cNvGrpSpPr/>
          <p:nvPr/>
        </p:nvGrpSpPr>
        <p:grpSpPr>
          <a:xfrm rot="0">
            <a:off x="13590622" y="7762500"/>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971550" y="2959411"/>
            <a:ext cx="7812078" cy="5869673"/>
          </a:xfrm>
          <a:custGeom>
            <a:avLst/>
            <a:gdLst/>
            <a:ahLst/>
            <a:cxnLst/>
            <a:rect r="r" b="b" t="t" l="l"/>
            <a:pathLst>
              <a:path h="5869673" w="7812078">
                <a:moveTo>
                  <a:pt x="0" y="0"/>
                </a:moveTo>
                <a:lnTo>
                  <a:pt x="7812078" y="0"/>
                </a:lnTo>
                <a:lnTo>
                  <a:pt x="7812078" y="5869672"/>
                </a:lnTo>
                <a:lnTo>
                  <a:pt x="0" y="5869672"/>
                </a:lnTo>
                <a:lnTo>
                  <a:pt x="0" y="0"/>
                </a:lnTo>
                <a:close/>
              </a:path>
            </a:pathLst>
          </a:custGeom>
          <a:blipFill>
            <a:blip r:embed="rId6"/>
            <a:stretch>
              <a:fillRect l="0" t="0" r="0" b="0"/>
            </a:stretch>
          </a:blipFill>
        </p:spPr>
      </p:sp>
      <p:sp>
        <p:nvSpPr>
          <p:cNvPr name="Freeform 10" id="10"/>
          <p:cNvSpPr/>
          <p:nvPr/>
        </p:nvSpPr>
        <p:spPr>
          <a:xfrm flipH="false" flipV="false" rot="0">
            <a:off x="10582968" y="2959411"/>
            <a:ext cx="6015307" cy="5659299"/>
          </a:xfrm>
          <a:custGeom>
            <a:avLst/>
            <a:gdLst/>
            <a:ahLst/>
            <a:cxnLst/>
            <a:rect r="r" b="b" t="t" l="l"/>
            <a:pathLst>
              <a:path h="5659299" w="6015307">
                <a:moveTo>
                  <a:pt x="0" y="0"/>
                </a:moveTo>
                <a:lnTo>
                  <a:pt x="6015307" y="0"/>
                </a:lnTo>
                <a:lnTo>
                  <a:pt x="6015307" y="5659298"/>
                </a:lnTo>
                <a:lnTo>
                  <a:pt x="0" y="5659298"/>
                </a:lnTo>
                <a:lnTo>
                  <a:pt x="0" y="0"/>
                </a:lnTo>
                <a:close/>
              </a:path>
            </a:pathLst>
          </a:custGeom>
          <a:blipFill>
            <a:blip r:embed="rId7"/>
            <a:stretch>
              <a:fillRect l="0" t="0" r="0" b="0"/>
            </a:stretch>
          </a:blipFill>
        </p:spPr>
      </p:sp>
      <p:sp>
        <p:nvSpPr>
          <p:cNvPr name="TextBox 11" id="11"/>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2" id="12"/>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3" id="13"/>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4" id="14"/>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5" id="15"/>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6" id="16"/>
          <p:cNvSpPr txBox="true"/>
          <p:nvPr/>
        </p:nvSpPr>
        <p:spPr>
          <a:xfrm rot="0">
            <a:off x="1863303" y="1302696"/>
            <a:ext cx="14046151" cy="149479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Tap in point &amp; Tap Out Point</a:t>
            </a:r>
          </a:p>
        </p:txBody>
      </p:sp>
      <p:sp>
        <p:nvSpPr>
          <p:cNvPr name="TextBox 17" id="17"/>
          <p:cNvSpPr txBox="true"/>
          <p:nvPr/>
        </p:nvSpPr>
        <p:spPr>
          <a:xfrm rot="0">
            <a:off x="834790" y="9201150"/>
            <a:ext cx="1517452"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23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4432121" y="3879146"/>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21923" r="0" b="-21923"/>
              </a:stretch>
            </a:blipFill>
          </p:spPr>
        </p:sp>
      </p:grpSp>
      <p:grpSp>
        <p:nvGrpSpPr>
          <p:cNvPr name="Group 6" id="6"/>
          <p:cNvGrpSpPr/>
          <p:nvPr/>
        </p:nvGrpSpPr>
        <p:grpSpPr>
          <a:xfrm rot="0">
            <a:off x="13590622" y="7762500"/>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0" id="10"/>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1" id="11"/>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2" id="12"/>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3" id="13"/>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4" id="14"/>
          <p:cNvSpPr txBox="true"/>
          <p:nvPr/>
        </p:nvSpPr>
        <p:spPr>
          <a:xfrm rot="0">
            <a:off x="1863303" y="1302696"/>
            <a:ext cx="14046151"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Rata - rata</a:t>
            </a:r>
          </a:p>
        </p:txBody>
      </p:sp>
      <p:sp>
        <p:nvSpPr>
          <p:cNvPr name="TextBox 15" id="15"/>
          <p:cNvSpPr txBox="true"/>
          <p:nvPr/>
        </p:nvSpPr>
        <p:spPr>
          <a:xfrm rot="0">
            <a:off x="832210" y="9201150"/>
            <a:ext cx="1522611"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24</a:t>
            </a:r>
          </a:p>
        </p:txBody>
      </p:sp>
      <p:sp>
        <p:nvSpPr>
          <p:cNvPr name="TextBox 16" id="16"/>
          <p:cNvSpPr txBox="true"/>
          <p:nvPr/>
        </p:nvSpPr>
        <p:spPr>
          <a:xfrm rot="0">
            <a:off x="4472583" y="3736975"/>
            <a:ext cx="7953970" cy="3267075"/>
          </a:xfrm>
          <a:prstGeom prst="rect">
            <a:avLst/>
          </a:prstGeom>
        </p:spPr>
        <p:txBody>
          <a:bodyPr anchor="t" rtlCol="false" tIns="0" lIns="0" bIns="0" rIns="0">
            <a:spAutoFit/>
          </a:bodyPr>
          <a:lstStyle/>
          <a:p>
            <a:pPr algn="ctr">
              <a:lnSpc>
                <a:spcPts val="8999"/>
              </a:lnSpc>
            </a:pPr>
            <a:r>
              <a:rPr lang="en-US" sz="3999">
                <a:solidFill>
                  <a:srgbClr val="000000"/>
                </a:solidFill>
                <a:latin typeface="Open Sans"/>
                <a:ea typeface="Open Sans"/>
                <a:cs typeface="Open Sans"/>
                <a:sym typeface="Open Sans"/>
              </a:rPr>
              <a:t>Rata  rata jumlah halte</a:t>
            </a:r>
            <a:r>
              <a:rPr lang="en-US" sz="3999">
                <a:solidFill>
                  <a:srgbClr val="000000"/>
                </a:solidFill>
                <a:latin typeface="Open Sans"/>
                <a:ea typeface="Open Sans"/>
                <a:cs typeface="Open Sans"/>
                <a:sym typeface="Open Sans"/>
              </a:rPr>
              <a:t>: 7 - 8 halte</a:t>
            </a:r>
          </a:p>
          <a:p>
            <a:pPr algn="ctr">
              <a:lnSpc>
                <a:spcPts val="8999"/>
              </a:lnSpc>
            </a:pPr>
            <a:r>
              <a:rPr lang="en-US" sz="3999">
                <a:solidFill>
                  <a:srgbClr val="000000"/>
                </a:solidFill>
                <a:latin typeface="Open Sans"/>
                <a:ea typeface="Open Sans"/>
                <a:cs typeface="Open Sans"/>
                <a:sym typeface="Open Sans"/>
              </a:rPr>
              <a:t>Rata - rata durasi: 72 menit</a:t>
            </a:r>
          </a:p>
          <a:p>
            <a:pPr algn="ctr">
              <a:lnSpc>
                <a:spcPts val="8999"/>
              </a:lnSpc>
            </a:pPr>
            <a:r>
              <a:rPr lang="en-US" sz="3999">
                <a:solidFill>
                  <a:srgbClr val="000000"/>
                </a:solidFill>
                <a:latin typeface="Open Sans"/>
                <a:ea typeface="Open Sans"/>
                <a:cs typeface="Open Sans"/>
                <a:sym typeface="Open Sans"/>
              </a:rPr>
              <a:t>Rata - rata jarak: 2.85 km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4" id="4"/>
          <p:cNvGrpSpPr/>
          <p:nvPr/>
        </p:nvGrpSpPr>
        <p:grpSpPr>
          <a:xfrm rot="0">
            <a:off x="14432121" y="3879146"/>
            <a:ext cx="12289937" cy="6407854"/>
            <a:chOff x="0" y="0"/>
            <a:chExt cx="1169182" cy="609600"/>
          </a:xfrm>
        </p:grpSpPr>
        <p:sp>
          <p:nvSpPr>
            <p:cNvPr name="Freeform 5" id="5"/>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5"/>
              <a:stretch>
                <a:fillRect l="0" t="-21923" r="0" b="-21923"/>
              </a:stretch>
            </a:blipFill>
          </p:spPr>
        </p:sp>
      </p:grpSp>
      <p:grpSp>
        <p:nvGrpSpPr>
          <p:cNvPr name="Group 6" id="6"/>
          <p:cNvGrpSpPr/>
          <p:nvPr/>
        </p:nvGrpSpPr>
        <p:grpSpPr>
          <a:xfrm rot="0">
            <a:off x="13590622" y="7762500"/>
            <a:ext cx="1683000" cy="2524500"/>
            <a:chOff x="0" y="0"/>
            <a:chExt cx="406400" cy="609600"/>
          </a:xfrm>
        </p:grpSpPr>
        <p:sp>
          <p:nvSpPr>
            <p:cNvPr name="Freeform 7" id="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8" id="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863303" y="2255607"/>
            <a:ext cx="10963120" cy="7002693"/>
          </a:xfrm>
          <a:custGeom>
            <a:avLst/>
            <a:gdLst/>
            <a:ahLst/>
            <a:cxnLst/>
            <a:rect r="r" b="b" t="t" l="l"/>
            <a:pathLst>
              <a:path h="7002693" w="10963120">
                <a:moveTo>
                  <a:pt x="0" y="0"/>
                </a:moveTo>
                <a:lnTo>
                  <a:pt x="10963120" y="0"/>
                </a:lnTo>
                <a:lnTo>
                  <a:pt x="10963120" y="7002693"/>
                </a:lnTo>
                <a:lnTo>
                  <a:pt x="0" y="7002693"/>
                </a:lnTo>
                <a:lnTo>
                  <a:pt x="0" y="0"/>
                </a:lnTo>
                <a:close/>
              </a:path>
            </a:pathLst>
          </a:custGeom>
          <a:blipFill>
            <a:blip r:embed="rId6"/>
            <a:stretch>
              <a:fillRect l="0" t="0" r="0" b="0"/>
            </a:stretch>
          </a:blipFill>
        </p:spPr>
      </p:sp>
      <p:sp>
        <p:nvSpPr>
          <p:cNvPr name="Freeform 10" id="10"/>
          <p:cNvSpPr/>
          <p:nvPr/>
        </p:nvSpPr>
        <p:spPr>
          <a:xfrm flipH="false" flipV="false" rot="0">
            <a:off x="4853788" y="7566339"/>
            <a:ext cx="4982150" cy="1458411"/>
          </a:xfrm>
          <a:custGeom>
            <a:avLst/>
            <a:gdLst/>
            <a:ahLst/>
            <a:cxnLst/>
            <a:rect r="r" b="b" t="t" l="l"/>
            <a:pathLst>
              <a:path h="1458411" w="4982150">
                <a:moveTo>
                  <a:pt x="0" y="0"/>
                </a:moveTo>
                <a:lnTo>
                  <a:pt x="4982150" y="0"/>
                </a:lnTo>
                <a:lnTo>
                  <a:pt x="4982150" y="1458411"/>
                </a:lnTo>
                <a:lnTo>
                  <a:pt x="0" y="14584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3205688" y="2691705"/>
            <a:ext cx="1007445" cy="793046"/>
          </a:xfrm>
          <a:custGeom>
            <a:avLst/>
            <a:gdLst/>
            <a:ahLst/>
            <a:cxnLst/>
            <a:rect r="r" b="b" t="t" l="l"/>
            <a:pathLst>
              <a:path h="793046" w="1007445">
                <a:moveTo>
                  <a:pt x="0" y="0"/>
                </a:moveTo>
                <a:lnTo>
                  <a:pt x="1007445" y="0"/>
                </a:lnTo>
                <a:lnTo>
                  <a:pt x="1007445" y="793046"/>
                </a:lnTo>
                <a:lnTo>
                  <a:pt x="0" y="7930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3" id="13"/>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4" id="14"/>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5" id="15"/>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6" id="16"/>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7" id="17"/>
          <p:cNvSpPr txBox="true"/>
          <p:nvPr/>
        </p:nvSpPr>
        <p:spPr>
          <a:xfrm rot="0">
            <a:off x="1863303" y="1302696"/>
            <a:ext cx="14046151"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 Waktu tersibuk</a:t>
            </a:r>
          </a:p>
        </p:txBody>
      </p:sp>
      <p:sp>
        <p:nvSpPr>
          <p:cNvPr name="TextBox 18" id="18"/>
          <p:cNvSpPr txBox="true"/>
          <p:nvPr/>
        </p:nvSpPr>
        <p:spPr>
          <a:xfrm rot="0">
            <a:off x="832607" y="9201150"/>
            <a:ext cx="1521817"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25</a:t>
            </a:r>
          </a:p>
        </p:txBody>
      </p:sp>
      <p:sp>
        <p:nvSpPr>
          <p:cNvPr name="Freeform 19" id="19"/>
          <p:cNvSpPr/>
          <p:nvPr/>
        </p:nvSpPr>
        <p:spPr>
          <a:xfrm flipH="false" flipV="false" rot="0">
            <a:off x="9536938" y="2691705"/>
            <a:ext cx="1007445" cy="793046"/>
          </a:xfrm>
          <a:custGeom>
            <a:avLst/>
            <a:gdLst/>
            <a:ahLst/>
            <a:cxnLst/>
            <a:rect r="r" b="b" t="t" l="l"/>
            <a:pathLst>
              <a:path h="793046" w="1007445">
                <a:moveTo>
                  <a:pt x="0" y="0"/>
                </a:moveTo>
                <a:lnTo>
                  <a:pt x="1007445" y="0"/>
                </a:lnTo>
                <a:lnTo>
                  <a:pt x="1007445" y="793046"/>
                </a:lnTo>
                <a:lnTo>
                  <a:pt x="0" y="7930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25478" y="7762500"/>
            <a:ext cx="1683000" cy="2524500"/>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7" id="7"/>
          <p:cNvGrpSpPr/>
          <p:nvPr/>
        </p:nvGrpSpPr>
        <p:grpSpPr>
          <a:xfrm rot="0">
            <a:off x="58802" y="1616599"/>
            <a:ext cx="5310505" cy="3941796"/>
            <a:chOff x="0" y="0"/>
            <a:chExt cx="752275" cy="558387"/>
          </a:xfrm>
        </p:grpSpPr>
        <p:sp>
          <p:nvSpPr>
            <p:cNvPr name="Freeform 8" id="8"/>
            <p:cNvSpPr/>
            <p:nvPr/>
          </p:nvSpPr>
          <p:spPr>
            <a:xfrm flipH="false" flipV="false" rot="0">
              <a:off x="0" y="0"/>
              <a:ext cx="752275" cy="558387"/>
            </a:xfrm>
            <a:custGeom>
              <a:avLst/>
              <a:gdLst/>
              <a:ahLst/>
              <a:cxnLst/>
              <a:rect r="r" b="b" t="t" l="l"/>
              <a:pathLst>
                <a:path h="558387" w="752275">
                  <a:moveTo>
                    <a:pt x="203200" y="0"/>
                  </a:moveTo>
                  <a:lnTo>
                    <a:pt x="752275" y="0"/>
                  </a:lnTo>
                  <a:lnTo>
                    <a:pt x="549075" y="558387"/>
                  </a:lnTo>
                  <a:lnTo>
                    <a:pt x="0" y="558387"/>
                  </a:lnTo>
                  <a:lnTo>
                    <a:pt x="203200" y="0"/>
                  </a:lnTo>
                  <a:close/>
                </a:path>
              </a:pathLst>
            </a:custGeom>
            <a:blipFill>
              <a:blip r:embed="rId5"/>
              <a:stretch>
                <a:fillRect l="0" t="-521" r="0" b="-521"/>
              </a:stretch>
            </a:blipFill>
          </p:spPr>
        </p:sp>
      </p:grpSp>
      <p:grpSp>
        <p:nvGrpSpPr>
          <p:cNvPr name="Group 9" id="9"/>
          <p:cNvGrpSpPr/>
          <p:nvPr/>
        </p:nvGrpSpPr>
        <p:grpSpPr>
          <a:xfrm rot="0">
            <a:off x="-1282074" y="5639357"/>
            <a:ext cx="5329061" cy="3537980"/>
            <a:chOff x="0" y="0"/>
            <a:chExt cx="732202" cy="486111"/>
          </a:xfrm>
        </p:grpSpPr>
        <p:sp>
          <p:nvSpPr>
            <p:cNvPr name="Freeform 10" id="10"/>
            <p:cNvSpPr/>
            <p:nvPr/>
          </p:nvSpPr>
          <p:spPr>
            <a:xfrm flipH="false" flipV="false" rot="0">
              <a:off x="0" y="0"/>
              <a:ext cx="732202" cy="486111"/>
            </a:xfrm>
            <a:custGeom>
              <a:avLst/>
              <a:gdLst/>
              <a:ahLst/>
              <a:cxnLst/>
              <a:rect r="r" b="b" t="t" l="l"/>
              <a:pathLst>
                <a:path h="486111" w="732202">
                  <a:moveTo>
                    <a:pt x="203200" y="0"/>
                  </a:moveTo>
                  <a:lnTo>
                    <a:pt x="732202" y="0"/>
                  </a:lnTo>
                  <a:lnTo>
                    <a:pt x="529002" y="486111"/>
                  </a:lnTo>
                  <a:lnTo>
                    <a:pt x="0" y="486111"/>
                  </a:lnTo>
                  <a:lnTo>
                    <a:pt x="203200" y="0"/>
                  </a:lnTo>
                  <a:close/>
                </a:path>
              </a:pathLst>
            </a:custGeom>
            <a:blipFill>
              <a:blip r:embed="rId6"/>
              <a:stretch>
                <a:fillRect l="0" t="-5731" r="0" b="-5731"/>
              </a:stretch>
            </a:blipFill>
          </p:spPr>
        </p:sp>
      </p:grpSp>
      <p:grpSp>
        <p:nvGrpSpPr>
          <p:cNvPr name="Group 11" id="11"/>
          <p:cNvGrpSpPr/>
          <p:nvPr/>
        </p:nvGrpSpPr>
        <p:grpSpPr>
          <a:xfrm rot="0">
            <a:off x="-654300" y="3419089"/>
            <a:ext cx="1426204" cy="2139306"/>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714054" y="7499469"/>
            <a:ext cx="1470423" cy="1758831"/>
            <a:chOff x="0" y="0"/>
            <a:chExt cx="406400" cy="486111"/>
          </a:xfrm>
        </p:grpSpPr>
        <p:sp>
          <p:nvSpPr>
            <p:cNvPr name="Freeform 15" id="15"/>
            <p:cNvSpPr/>
            <p:nvPr/>
          </p:nvSpPr>
          <p:spPr>
            <a:xfrm flipH="false" flipV="false" rot="0">
              <a:off x="0" y="0"/>
              <a:ext cx="406400" cy="486111"/>
            </a:xfrm>
            <a:custGeom>
              <a:avLst/>
              <a:gdLst/>
              <a:ahLst/>
              <a:cxnLst/>
              <a:rect r="r" b="b" t="t" l="l"/>
              <a:pathLst>
                <a:path h="486111" w="406400">
                  <a:moveTo>
                    <a:pt x="203200" y="0"/>
                  </a:moveTo>
                  <a:lnTo>
                    <a:pt x="406400" y="0"/>
                  </a:lnTo>
                  <a:lnTo>
                    <a:pt x="203200" y="486111"/>
                  </a:lnTo>
                  <a:lnTo>
                    <a:pt x="0" y="486111"/>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6" id="16"/>
            <p:cNvSpPr txBox="true"/>
            <p:nvPr/>
          </p:nvSpPr>
          <p:spPr>
            <a:xfrm>
              <a:off x="101600" y="-38100"/>
              <a:ext cx="203200" cy="524211"/>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8" id="18"/>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9" id="19"/>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20" id="20"/>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1" id="21"/>
          <p:cNvSpPr txBox="true"/>
          <p:nvPr/>
        </p:nvSpPr>
        <p:spPr>
          <a:xfrm rot="0">
            <a:off x="6535037" y="1664224"/>
            <a:ext cx="5808135" cy="149479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Lanjutan</a:t>
            </a:r>
          </a:p>
        </p:txBody>
      </p:sp>
      <p:sp>
        <p:nvSpPr>
          <p:cNvPr name="TextBox 22" id="22"/>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23" id="23"/>
          <p:cNvSpPr txBox="true"/>
          <p:nvPr/>
        </p:nvSpPr>
        <p:spPr>
          <a:xfrm rot="0">
            <a:off x="445197" y="9201150"/>
            <a:ext cx="1540867"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26</a:t>
            </a:r>
          </a:p>
        </p:txBody>
      </p:sp>
      <p:sp>
        <p:nvSpPr>
          <p:cNvPr name="TextBox 24" id="24"/>
          <p:cNvSpPr txBox="true"/>
          <p:nvPr/>
        </p:nvSpPr>
        <p:spPr>
          <a:xfrm rot="0">
            <a:off x="6535037" y="3101864"/>
            <a:ext cx="10724263" cy="5020310"/>
          </a:xfrm>
          <a:prstGeom prst="rect">
            <a:avLst/>
          </a:prstGeom>
        </p:spPr>
        <p:txBody>
          <a:bodyPr anchor="t" rtlCol="false" tIns="0" lIns="0" bIns="0" rIns="0">
            <a:spAutoFit/>
          </a:bodyPr>
          <a:lstStyle/>
          <a:p>
            <a:pPr algn="l" marL="561341" indent="-280670" lvl="1">
              <a:lnSpc>
                <a:spcPts val="3640"/>
              </a:lnSpc>
              <a:buAutoNum type="arabicPeriod" startAt="1"/>
            </a:pPr>
            <a:r>
              <a:rPr lang="en-US" sz="2600">
                <a:solidFill>
                  <a:srgbClr val="000000"/>
                </a:solidFill>
                <a:latin typeface="Canva Sans"/>
                <a:ea typeface="Canva Sans"/>
                <a:cs typeface="Canva Sans"/>
                <a:sym typeface="Canva Sans"/>
              </a:rPr>
              <a:t>Apakah ada perbedaan keramaian rute pada weekday dan weekend?</a:t>
            </a:r>
          </a:p>
          <a:p>
            <a:pPr algn="l" marL="561341" indent="-280670" lvl="1">
              <a:lnSpc>
                <a:spcPts val="3640"/>
              </a:lnSpc>
              <a:buAutoNum type="arabicPeriod" startAt="1"/>
            </a:pPr>
            <a:r>
              <a:rPr lang="en-US" sz="2600">
                <a:solidFill>
                  <a:srgbClr val="000000"/>
                </a:solidFill>
                <a:latin typeface="Canva Sans"/>
                <a:ea typeface="Canva Sans"/>
                <a:cs typeface="Canva Sans"/>
                <a:sym typeface="Canva Sans"/>
              </a:rPr>
              <a:t>Apakah ada perbedaan waktu paling ramai pada weekday dan weekend?</a:t>
            </a:r>
          </a:p>
          <a:p>
            <a:pPr algn="l" marL="561341" indent="-280670" lvl="1">
              <a:lnSpc>
                <a:spcPts val="3640"/>
              </a:lnSpc>
              <a:buAutoNum type="arabicPeriod" startAt="1"/>
            </a:pPr>
            <a:r>
              <a:rPr lang="en-US" sz="2600">
                <a:solidFill>
                  <a:srgbClr val="000000"/>
                </a:solidFill>
                <a:latin typeface="Canva Sans"/>
                <a:ea typeface="Canva Sans"/>
                <a:cs typeface="Canva Sans"/>
                <a:sym typeface="Canva Sans"/>
              </a:rPr>
              <a:t>Apakah ada hubungan antara kelompok usia dan metode pembayaran?</a:t>
            </a:r>
          </a:p>
          <a:p>
            <a:pPr algn="l" marL="561341" indent="-280670" lvl="1">
              <a:lnSpc>
                <a:spcPts val="3640"/>
              </a:lnSpc>
              <a:buAutoNum type="arabicPeriod" startAt="1"/>
            </a:pPr>
            <a:r>
              <a:rPr lang="en-US" sz="2600">
                <a:solidFill>
                  <a:srgbClr val="000000"/>
                </a:solidFill>
                <a:latin typeface="Canva Sans"/>
                <a:ea typeface="Canva Sans"/>
                <a:cs typeface="Canva Sans"/>
                <a:sym typeface="Canva Sans"/>
              </a:rPr>
              <a:t>Apakah ada hubungan antara metode pembayaran dengan waktu transaksi?</a:t>
            </a:r>
          </a:p>
          <a:p>
            <a:pPr algn="l" marL="561341" indent="-280670" lvl="1">
              <a:lnSpc>
                <a:spcPts val="3640"/>
              </a:lnSpc>
              <a:buAutoNum type="arabicPeriod" startAt="1"/>
            </a:pPr>
            <a:r>
              <a:rPr lang="en-US" sz="2600">
                <a:solidFill>
                  <a:srgbClr val="000000"/>
                </a:solidFill>
                <a:latin typeface="Canva Sans"/>
                <a:ea typeface="Canva Sans"/>
                <a:cs typeface="Canva Sans"/>
                <a:sym typeface="Canva Sans"/>
              </a:rPr>
              <a:t>Apakah ada hubungan antara jenis kelamin dan waktu ?</a:t>
            </a:r>
          </a:p>
          <a:p>
            <a:pPr algn="l">
              <a:lnSpc>
                <a:spcPts val="3640"/>
              </a:lnSpc>
            </a:pPr>
          </a:p>
          <a:p>
            <a:pPr algn="l">
              <a:lnSpc>
                <a:spcPts val="364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25478" y="7762500"/>
            <a:ext cx="1683000" cy="2524500"/>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7" id="7"/>
          <p:cNvGrpSpPr/>
          <p:nvPr/>
        </p:nvGrpSpPr>
        <p:grpSpPr>
          <a:xfrm rot="0">
            <a:off x="58802" y="1616599"/>
            <a:ext cx="5310505" cy="3941796"/>
            <a:chOff x="0" y="0"/>
            <a:chExt cx="752275" cy="558387"/>
          </a:xfrm>
        </p:grpSpPr>
        <p:sp>
          <p:nvSpPr>
            <p:cNvPr name="Freeform 8" id="8"/>
            <p:cNvSpPr/>
            <p:nvPr/>
          </p:nvSpPr>
          <p:spPr>
            <a:xfrm flipH="false" flipV="false" rot="0">
              <a:off x="0" y="0"/>
              <a:ext cx="752275" cy="558387"/>
            </a:xfrm>
            <a:custGeom>
              <a:avLst/>
              <a:gdLst/>
              <a:ahLst/>
              <a:cxnLst/>
              <a:rect r="r" b="b" t="t" l="l"/>
              <a:pathLst>
                <a:path h="558387" w="752275">
                  <a:moveTo>
                    <a:pt x="203200" y="0"/>
                  </a:moveTo>
                  <a:lnTo>
                    <a:pt x="752275" y="0"/>
                  </a:lnTo>
                  <a:lnTo>
                    <a:pt x="549075" y="558387"/>
                  </a:lnTo>
                  <a:lnTo>
                    <a:pt x="0" y="558387"/>
                  </a:lnTo>
                  <a:lnTo>
                    <a:pt x="203200" y="0"/>
                  </a:lnTo>
                  <a:close/>
                </a:path>
              </a:pathLst>
            </a:custGeom>
            <a:blipFill>
              <a:blip r:embed="rId5"/>
              <a:stretch>
                <a:fillRect l="0" t="-521" r="0" b="-521"/>
              </a:stretch>
            </a:blipFill>
          </p:spPr>
        </p:sp>
      </p:grpSp>
      <p:grpSp>
        <p:nvGrpSpPr>
          <p:cNvPr name="Group 9" id="9"/>
          <p:cNvGrpSpPr/>
          <p:nvPr/>
        </p:nvGrpSpPr>
        <p:grpSpPr>
          <a:xfrm rot="0">
            <a:off x="-1282074" y="5639357"/>
            <a:ext cx="5329061" cy="3537980"/>
            <a:chOff x="0" y="0"/>
            <a:chExt cx="732202" cy="486111"/>
          </a:xfrm>
        </p:grpSpPr>
        <p:sp>
          <p:nvSpPr>
            <p:cNvPr name="Freeform 10" id="10"/>
            <p:cNvSpPr/>
            <p:nvPr/>
          </p:nvSpPr>
          <p:spPr>
            <a:xfrm flipH="false" flipV="false" rot="0">
              <a:off x="0" y="0"/>
              <a:ext cx="732202" cy="486111"/>
            </a:xfrm>
            <a:custGeom>
              <a:avLst/>
              <a:gdLst/>
              <a:ahLst/>
              <a:cxnLst/>
              <a:rect r="r" b="b" t="t" l="l"/>
              <a:pathLst>
                <a:path h="486111" w="732202">
                  <a:moveTo>
                    <a:pt x="203200" y="0"/>
                  </a:moveTo>
                  <a:lnTo>
                    <a:pt x="732202" y="0"/>
                  </a:lnTo>
                  <a:lnTo>
                    <a:pt x="529002" y="486111"/>
                  </a:lnTo>
                  <a:lnTo>
                    <a:pt x="0" y="486111"/>
                  </a:lnTo>
                  <a:lnTo>
                    <a:pt x="203200" y="0"/>
                  </a:lnTo>
                  <a:close/>
                </a:path>
              </a:pathLst>
            </a:custGeom>
            <a:blipFill>
              <a:blip r:embed="rId6"/>
              <a:stretch>
                <a:fillRect l="0" t="-5731" r="0" b="-5731"/>
              </a:stretch>
            </a:blipFill>
          </p:spPr>
        </p:sp>
      </p:grpSp>
      <p:grpSp>
        <p:nvGrpSpPr>
          <p:cNvPr name="Group 11" id="11"/>
          <p:cNvGrpSpPr/>
          <p:nvPr/>
        </p:nvGrpSpPr>
        <p:grpSpPr>
          <a:xfrm rot="0">
            <a:off x="-654300" y="3419089"/>
            <a:ext cx="1426204" cy="2139306"/>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714054" y="7499469"/>
            <a:ext cx="1470423" cy="1758831"/>
            <a:chOff x="0" y="0"/>
            <a:chExt cx="406400" cy="486111"/>
          </a:xfrm>
        </p:grpSpPr>
        <p:sp>
          <p:nvSpPr>
            <p:cNvPr name="Freeform 15" id="15"/>
            <p:cNvSpPr/>
            <p:nvPr/>
          </p:nvSpPr>
          <p:spPr>
            <a:xfrm flipH="false" flipV="false" rot="0">
              <a:off x="0" y="0"/>
              <a:ext cx="406400" cy="486111"/>
            </a:xfrm>
            <a:custGeom>
              <a:avLst/>
              <a:gdLst/>
              <a:ahLst/>
              <a:cxnLst/>
              <a:rect r="r" b="b" t="t" l="l"/>
              <a:pathLst>
                <a:path h="486111" w="406400">
                  <a:moveTo>
                    <a:pt x="203200" y="0"/>
                  </a:moveTo>
                  <a:lnTo>
                    <a:pt x="406400" y="0"/>
                  </a:lnTo>
                  <a:lnTo>
                    <a:pt x="203200" y="486111"/>
                  </a:lnTo>
                  <a:lnTo>
                    <a:pt x="0" y="486111"/>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6" id="16"/>
            <p:cNvSpPr txBox="true"/>
            <p:nvPr/>
          </p:nvSpPr>
          <p:spPr>
            <a:xfrm>
              <a:off x="101600" y="-38100"/>
              <a:ext cx="203200" cy="52421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6180019" y="3918455"/>
            <a:ext cx="11301259" cy="5339845"/>
          </a:xfrm>
          <a:custGeom>
            <a:avLst/>
            <a:gdLst/>
            <a:ahLst/>
            <a:cxnLst/>
            <a:rect r="r" b="b" t="t" l="l"/>
            <a:pathLst>
              <a:path h="5339845" w="11301259">
                <a:moveTo>
                  <a:pt x="0" y="0"/>
                </a:moveTo>
                <a:lnTo>
                  <a:pt x="11301259" y="0"/>
                </a:lnTo>
                <a:lnTo>
                  <a:pt x="11301259" y="5339845"/>
                </a:lnTo>
                <a:lnTo>
                  <a:pt x="0" y="5339845"/>
                </a:lnTo>
                <a:lnTo>
                  <a:pt x="0" y="0"/>
                </a:lnTo>
                <a:close/>
              </a:path>
            </a:pathLst>
          </a:custGeom>
          <a:blipFill>
            <a:blip r:embed="rId7"/>
            <a:stretch>
              <a:fillRect l="0" t="0" r="0" b="0"/>
            </a:stretch>
          </a:blipFill>
        </p:spPr>
      </p:sp>
      <p:sp>
        <p:nvSpPr>
          <p:cNvPr name="Freeform 18" id="18"/>
          <p:cNvSpPr/>
          <p:nvPr/>
        </p:nvSpPr>
        <p:spPr>
          <a:xfrm flipH="false" flipV="false" rot="0">
            <a:off x="13226328" y="7408347"/>
            <a:ext cx="4982150" cy="1458411"/>
          </a:xfrm>
          <a:custGeom>
            <a:avLst/>
            <a:gdLst/>
            <a:ahLst/>
            <a:cxnLst/>
            <a:rect r="r" b="b" t="t" l="l"/>
            <a:pathLst>
              <a:path h="1458411" w="4982150">
                <a:moveTo>
                  <a:pt x="0" y="0"/>
                </a:moveTo>
                <a:lnTo>
                  <a:pt x="4982150" y="0"/>
                </a:lnTo>
                <a:lnTo>
                  <a:pt x="4982150" y="1458412"/>
                </a:lnTo>
                <a:lnTo>
                  <a:pt x="0" y="14584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20" id="20"/>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21" id="21"/>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22" id="22"/>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3" id="23"/>
          <p:cNvSpPr txBox="true"/>
          <p:nvPr/>
        </p:nvSpPr>
        <p:spPr>
          <a:xfrm rot="0">
            <a:off x="6535037" y="1664224"/>
            <a:ext cx="10160329" cy="21996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Lanjutan - Daily Traffic between Weekday and Weekend</a:t>
            </a:r>
          </a:p>
        </p:txBody>
      </p:sp>
      <p:sp>
        <p:nvSpPr>
          <p:cNvPr name="TextBox 24" id="2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25" id="25"/>
          <p:cNvSpPr txBox="true"/>
          <p:nvPr/>
        </p:nvSpPr>
        <p:spPr>
          <a:xfrm rot="0">
            <a:off x="474069" y="9201150"/>
            <a:ext cx="1483122"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27</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25478" y="7762500"/>
            <a:ext cx="1683000" cy="2524500"/>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7" id="7"/>
          <p:cNvGrpSpPr/>
          <p:nvPr/>
        </p:nvGrpSpPr>
        <p:grpSpPr>
          <a:xfrm rot="0">
            <a:off x="58802" y="1616599"/>
            <a:ext cx="5310505" cy="3941796"/>
            <a:chOff x="0" y="0"/>
            <a:chExt cx="752275" cy="558387"/>
          </a:xfrm>
        </p:grpSpPr>
        <p:sp>
          <p:nvSpPr>
            <p:cNvPr name="Freeform 8" id="8"/>
            <p:cNvSpPr/>
            <p:nvPr/>
          </p:nvSpPr>
          <p:spPr>
            <a:xfrm flipH="false" flipV="false" rot="0">
              <a:off x="0" y="0"/>
              <a:ext cx="752275" cy="558387"/>
            </a:xfrm>
            <a:custGeom>
              <a:avLst/>
              <a:gdLst/>
              <a:ahLst/>
              <a:cxnLst/>
              <a:rect r="r" b="b" t="t" l="l"/>
              <a:pathLst>
                <a:path h="558387" w="752275">
                  <a:moveTo>
                    <a:pt x="203200" y="0"/>
                  </a:moveTo>
                  <a:lnTo>
                    <a:pt x="752275" y="0"/>
                  </a:lnTo>
                  <a:lnTo>
                    <a:pt x="549075" y="558387"/>
                  </a:lnTo>
                  <a:lnTo>
                    <a:pt x="0" y="558387"/>
                  </a:lnTo>
                  <a:lnTo>
                    <a:pt x="203200" y="0"/>
                  </a:lnTo>
                  <a:close/>
                </a:path>
              </a:pathLst>
            </a:custGeom>
            <a:blipFill>
              <a:blip r:embed="rId5"/>
              <a:stretch>
                <a:fillRect l="0" t="-521" r="0" b="-521"/>
              </a:stretch>
            </a:blipFill>
          </p:spPr>
        </p:sp>
      </p:grpSp>
      <p:grpSp>
        <p:nvGrpSpPr>
          <p:cNvPr name="Group 9" id="9"/>
          <p:cNvGrpSpPr/>
          <p:nvPr/>
        </p:nvGrpSpPr>
        <p:grpSpPr>
          <a:xfrm rot="0">
            <a:off x="-1282074" y="5639357"/>
            <a:ext cx="5329061" cy="3537980"/>
            <a:chOff x="0" y="0"/>
            <a:chExt cx="732202" cy="486111"/>
          </a:xfrm>
        </p:grpSpPr>
        <p:sp>
          <p:nvSpPr>
            <p:cNvPr name="Freeform 10" id="10"/>
            <p:cNvSpPr/>
            <p:nvPr/>
          </p:nvSpPr>
          <p:spPr>
            <a:xfrm flipH="false" flipV="false" rot="0">
              <a:off x="0" y="0"/>
              <a:ext cx="732202" cy="486111"/>
            </a:xfrm>
            <a:custGeom>
              <a:avLst/>
              <a:gdLst/>
              <a:ahLst/>
              <a:cxnLst/>
              <a:rect r="r" b="b" t="t" l="l"/>
              <a:pathLst>
                <a:path h="486111" w="732202">
                  <a:moveTo>
                    <a:pt x="203200" y="0"/>
                  </a:moveTo>
                  <a:lnTo>
                    <a:pt x="732202" y="0"/>
                  </a:lnTo>
                  <a:lnTo>
                    <a:pt x="529002" y="486111"/>
                  </a:lnTo>
                  <a:lnTo>
                    <a:pt x="0" y="486111"/>
                  </a:lnTo>
                  <a:lnTo>
                    <a:pt x="203200" y="0"/>
                  </a:lnTo>
                  <a:close/>
                </a:path>
              </a:pathLst>
            </a:custGeom>
            <a:blipFill>
              <a:blip r:embed="rId6"/>
              <a:stretch>
                <a:fillRect l="0" t="-5731" r="0" b="-5731"/>
              </a:stretch>
            </a:blipFill>
          </p:spPr>
        </p:sp>
      </p:grpSp>
      <p:grpSp>
        <p:nvGrpSpPr>
          <p:cNvPr name="Group 11" id="11"/>
          <p:cNvGrpSpPr/>
          <p:nvPr/>
        </p:nvGrpSpPr>
        <p:grpSpPr>
          <a:xfrm rot="0">
            <a:off x="-654300" y="3419089"/>
            <a:ext cx="1426204" cy="2139306"/>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714054" y="7499469"/>
            <a:ext cx="1470423" cy="1758831"/>
            <a:chOff x="0" y="0"/>
            <a:chExt cx="406400" cy="486111"/>
          </a:xfrm>
        </p:grpSpPr>
        <p:sp>
          <p:nvSpPr>
            <p:cNvPr name="Freeform 15" id="15"/>
            <p:cNvSpPr/>
            <p:nvPr/>
          </p:nvSpPr>
          <p:spPr>
            <a:xfrm flipH="false" flipV="false" rot="0">
              <a:off x="0" y="0"/>
              <a:ext cx="406400" cy="486111"/>
            </a:xfrm>
            <a:custGeom>
              <a:avLst/>
              <a:gdLst/>
              <a:ahLst/>
              <a:cxnLst/>
              <a:rect r="r" b="b" t="t" l="l"/>
              <a:pathLst>
                <a:path h="486111" w="406400">
                  <a:moveTo>
                    <a:pt x="203200" y="0"/>
                  </a:moveTo>
                  <a:lnTo>
                    <a:pt x="406400" y="0"/>
                  </a:lnTo>
                  <a:lnTo>
                    <a:pt x="203200" y="486111"/>
                  </a:lnTo>
                  <a:lnTo>
                    <a:pt x="0" y="486111"/>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6" id="16"/>
            <p:cNvSpPr txBox="true"/>
            <p:nvPr/>
          </p:nvSpPr>
          <p:spPr>
            <a:xfrm>
              <a:off x="101600" y="-38100"/>
              <a:ext cx="203200" cy="52421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6231462" y="4102296"/>
            <a:ext cx="11301259" cy="5396351"/>
          </a:xfrm>
          <a:custGeom>
            <a:avLst/>
            <a:gdLst/>
            <a:ahLst/>
            <a:cxnLst/>
            <a:rect r="r" b="b" t="t" l="l"/>
            <a:pathLst>
              <a:path h="5396351" w="11301259">
                <a:moveTo>
                  <a:pt x="0" y="0"/>
                </a:moveTo>
                <a:lnTo>
                  <a:pt x="11301259" y="0"/>
                </a:lnTo>
                <a:lnTo>
                  <a:pt x="11301259" y="5396351"/>
                </a:lnTo>
                <a:lnTo>
                  <a:pt x="0" y="5396351"/>
                </a:lnTo>
                <a:lnTo>
                  <a:pt x="0" y="0"/>
                </a:lnTo>
                <a:close/>
              </a:path>
            </a:pathLst>
          </a:custGeom>
          <a:blipFill>
            <a:blip r:embed="rId7"/>
            <a:stretch>
              <a:fillRect l="0" t="0" r="0" b="0"/>
            </a:stretch>
          </a:blipFill>
        </p:spPr>
      </p:sp>
      <p:sp>
        <p:nvSpPr>
          <p:cNvPr name="TextBox 18" id="18"/>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9" id="19"/>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20" id="20"/>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21" id="21"/>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2" id="22"/>
          <p:cNvSpPr txBox="true"/>
          <p:nvPr/>
        </p:nvSpPr>
        <p:spPr>
          <a:xfrm rot="0">
            <a:off x="6535037" y="1664224"/>
            <a:ext cx="10160329" cy="21996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Eksplorasi Data Lanjutan - Hourly Traffic between Weekday and Weekend</a:t>
            </a:r>
          </a:p>
        </p:txBody>
      </p:sp>
      <p:sp>
        <p:nvSpPr>
          <p:cNvPr name="TextBox 23" id="23"/>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24" id="24"/>
          <p:cNvSpPr txBox="true"/>
          <p:nvPr/>
        </p:nvSpPr>
        <p:spPr>
          <a:xfrm rot="0">
            <a:off x="452539" y="9201150"/>
            <a:ext cx="1526183"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28</a:t>
            </a:r>
          </a:p>
        </p:txBody>
      </p:sp>
      <p:sp>
        <p:nvSpPr>
          <p:cNvPr name="Freeform 25" id="25"/>
          <p:cNvSpPr/>
          <p:nvPr/>
        </p:nvSpPr>
        <p:spPr>
          <a:xfrm flipH="false" flipV="false" rot="0">
            <a:off x="7872908" y="8433171"/>
            <a:ext cx="2542183" cy="744166"/>
          </a:xfrm>
          <a:custGeom>
            <a:avLst/>
            <a:gdLst/>
            <a:ahLst/>
            <a:cxnLst/>
            <a:rect r="r" b="b" t="t" l="l"/>
            <a:pathLst>
              <a:path h="744166" w="2542183">
                <a:moveTo>
                  <a:pt x="0" y="0"/>
                </a:moveTo>
                <a:lnTo>
                  <a:pt x="2542184" y="0"/>
                </a:lnTo>
                <a:lnTo>
                  <a:pt x="2542184" y="744167"/>
                </a:lnTo>
                <a:lnTo>
                  <a:pt x="0" y="7441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26553" y="1939573"/>
            <a:ext cx="12289937" cy="6407854"/>
            <a:chOff x="0" y="0"/>
            <a:chExt cx="1169182" cy="609600"/>
          </a:xfrm>
        </p:grpSpPr>
        <p:sp>
          <p:nvSpPr>
            <p:cNvPr name="Freeform 4" id="4"/>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4"/>
              <a:stretch>
                <a:fillRect l="0" t="-25399" r="0" b="-25399"/>
              </a:stretch>
            </a:blipFill>
          </p:spPr>
        </p:sp>
      </p:grpSp>
      <p:grpSp>
        <p:nvGrpSpPr>
          <p:cNvPr name="Group 5" id="5"/>
          <p:cNvGrpSpPr/>
          <p:nvPr/>
        </p:nvGrpSpPr>
        <p:grpSpPr>
          <a:xfrm rot="0">
            <a:off x="-841500" y="8347427"/>
            <a:ext cx="1683000" cy="2524500"/>
            <a:chOff x="0" y="0"/>
            <a:chExt cx="406400" cy="609600"/>
          </a:xfrm>
        </p:grpSpPr>
        <p:sp>
          <p:nvSpPr>
            <p:cNvPr name="Freeform 6" id="6"/>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7" id="7"/>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5"/>
            <a:stretch>
              <a:fillRect l="0" t="0" r="0" b="0"/>
            </a:stretch>
          </a:blipFill>
        </p:spPr>
      </p:sp>
      <p:sp>
        <p:nvSpPr>
          <p:cNvPr name="TextBox 9" id="9"/>
          <p:cNvSpPr txBox="true"/>
          <p:nvPr/>
        </p:nvSpPr>
        <p:spPr>
          <a:xfrm rot="0">
            <a:off x="1864086" y="2350396"/>
            <a:ext cx="4757258"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Dataset</a:t>
            </a:r>
          </a:p>
        </p:txBody>
      </p:sp>
      <p:sp>
        <p:nvSpPr>
          <p:cNvPr name="TextBox 10" id="10"/>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1" id="11"/>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2" id="12"/>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3" id="13"/>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4" id="1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5" id="15"/>
          <p:cNvSpPr txBox="true"/>
          <p:nvPr/>
        </p:nvSpPr>
        <p:spPr>
          <a:xfrm rot="0">
            <a:off x="1680896" y="3092711"/>
            <a:ext cx="9906261" cy="5398430"/>
          </a:xfrm>
          <a:prstGeom prst="rect">
            <a:avLst/>
          </a:prstGeom>
        </p:spPr>
        <p:txBody>
          <a:bodyPr anchor="t" rtlCol="false" tIns="0" lIns="0" bIns="0" rIns="0">
            <a:spAutoFit/>
          </a:bodyPr>
          <a:lstStyle/>
          <a:p>
            <a:pPr algn="just">
              <a:lnSpc>
                <a:spcPts val="4323"/>
              </a:lnSpc>
            </a:pPr>
            <a:r>
              <a:rPr lang="en-US" sz="3088" b="true">
                <a:solidFill>
                  <a:srgbClr val="000000"/>
                </a:solidFill>
                <a:latin typeface="Canva Sans Bold"/>
                <a:ea typeface="Canva Sans Bold"/>
                <a:cs typeface="Canva Sans Bold"/>
                <a:sym typeface="Canva Sans Bold"/>
              </a:rPr>
              <a:t>Dataset yang digunakan adalah dataset yang menunjukkan total transaksi transjakarta selama bulan</a:t>
            </a:r>
            <a:r>
              <a:rPr lang="en-US" sz="3088" b="true">
                <a:solidFill>
                  <a:srgbClr val="FF2E00"/>
                </a:solidFill>
                <a:latin typeface="Canva Sans Bold"/>
                <a:ea typeface="Canva Sans Bold"/>
                <a:cs typeface="Canva Sans Bold"/>
                <a:sym typeface="Canva Sans Bold"/>
              </a:rPr>
              <a:t> April 2023.</a:t>
            </a:r>
          </a:p>
          <a:p>
            <a:pPr algn="just">
              <a:lnSpc>
                <a:spcPts val="4323"/>
              </a:lnSpc>
            </a:pPr>
          </a:p>
          <a:p>
            <a:pPr algn="just">
              <a:lnSpc>
                <a:spcPts val="4323"/>
              </a:lnSpc>
            </a:pPr>
            <a:r>
              <a:rPr lang="en-US" sz="3088" b="true">
                <a:solidFill>
                  <a:srgbClr val="000000"/>
                </a:solidFill>
                <a:latin typeface="Canva Sans Bold"/>
                <a:ea typeface="Canva Sans Bold"/>
                <a:cs typeface="Canva Sans Bold"/>
                <a:sym typeface="Canva Sans Bold"/>
              </a:rPr>
              <a:t>Terdiri dari </a:t>
            </a:r>
            <a:r>
              <a:rPr lang="en-US" sz="3088" b="true">
                <a:solidFill>
                  <a:srgbClr val="FF2E00"/>
                </a:solidFill>
                <a:latin typeface="Canva Sans Bold"/>
                <a:ea typeface="Canva Sans Bold"/>
                <a:cs typeface="Canva Sans Bold"/>
                <a:sym typeface="Canva Sans Bold"/>
              </a:rPr>
              <a:t>22 kolom</a:t>
            </a:r>
            <a:r>
              <a:rPr lang="en-US" sz="3088" b="true">
                <a:solidFill>
                  <a:srgbClr val="000000"/>
                </a:solidFill>
                <a:latin typeface="Canva Sans Bold"/>
                <a:ea typeface="Canva Sans Bold"/>
                <a:cs typeface="Canva Sans Bold"/>
                <a:sym typeface="Canva Sans Bold"/>
              </a:rPr>
              <a:t> dan 37900 baris</a:t>
            </a:r>
          </a:p>
          <a:p>
            <a:pPr algn="just" marL="666783" indent="-333391" lvl="1">
              <a:lnSpc>
                <a:spcPts val="4323"/>
              </a:lnSpc>
              <a:buFont typeface="Arial"/>
              <a:buChar char="•"/>
            </a:pPr>
            <a:r>
              <a:rPr lang="en-US" b="true" sz="3088">
                <a:solidFill>
                  <a:srgbClr val="000000"/>
                </a:solidFill>
                <a:latin typeface="Canva Sans Bold"/>
                <a:ea typeface="Canva Sans Bold"/>
                <a:cs typeface="Canva Sans Bold"/>
                <a:sym typeface="Canva Sans Bold"/>
              </a:rPr>
              <a:t>Setelah menghapus Null Values, sisa 31730 baris</a:t>
            </a:r>
          </a:p>
          <a:p>
            <a:pPr algn="just" marL="666783" indent="-333391" lvl="1">
              <a:lnSpc>
                <a:spcPts val="4323"/>
              </a:lnSpc>
              <a:buFont typeface="Arial"/>
              <a:buChar char="•"/>
            </a:pPr>
            <a:r>
              <a:rPr lang="en-US" b="true" sz="3088">
                <a:solidFill>
                  <a:srgbClr val="000000"/>
                </a:solidFill>
                <a:latin typeface="Canva Sans Bold"/>
                <a:ea typeface="Canva Sans Bold"/>
                <a:cs typeface="Canva Sans Bold"/>
                <a:sym typeface="Canva Sans Bold"/>
              </a:rPr>
              <a:t>setelah drop beberapa value yang tidak sesuai, sisa </a:t>
            </a:r>
            <a:r>
              <a:rPr lang="en-US" b="true" sz="3088">
                <a:solidFill>
                  <a:srgbClr val="FF2E00"/>
                </a:solidFill>
                <a:latin typeface="Canva Sans Bold"/>
                <a:ea typeface="Canva Sans Bold"/>
                <a:cs typeface="Canva Sans Bold"/>
                <a:sym typeface="Canva Sans Bold"/>
              </a:rPr>
              <a:t>30800 baris</a:t>
            </a:r>
          </a:p>
          <a:p>
            <a:pPr algn="just">
              <a:lnSpc>
                <a:spcPts val="4323"/>
              </a:lnSpc>
            </a:pPr>
          </a:p>
          <a:p>
            <a:pPr algn="just">
              <a:lnSpc>
                <a:spcPts val="4323"/>
              </a:lnSpc>
            </a:pPr>
          </a:p>
        </p:txBody>
      </p:sp>
      <p:sp>
        <p:nvSpPr>
          <p:cNvPr name="TextBox 16" id="16"/>
          <p:cNvSpPr txBox="true"/>
          <p:nvPr/>
        </p:nvSpPr>
        <p:spPr>
          <a:xfrm rot="0">
            <a:off x="576959" y="9201150"/>
            <a:ext cx="1277342"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2</a:t>
            </a:r>
          </a:p>
        </p:txBody>
      </p:sp>
      <p:grpSp>
        <p:nvGrpSpPr>
          <p:cNvPr name="Group 17" id="17"/>
          <p:cNvGrpSpPr/>
          <p:nvPr/>
        </p:nvGrpSpPr>
        <p:grpSpPr>
          <a:xfrm rot="0">
            <a:off x="11585053" y="5822927"/>
            <a:ext cx="1683000" cy="2524500"/>
            <a:chOff x="0" y="0"/>
            <a:chExt cx="406400" cy="609600"/>
          </a:xfrm>
        </p:grpSpPr>
        <p:sp>
          <p:nvSpPr>
            <p:cNvPr name="Freeform 18" id="18"/>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9" id="19"/>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25478" y="7762500"/>
            <a:ext cx="1683000" cy="2524500"/>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7" id="7"/>
          <p:cNvGrpSpPr/>
          <p:nvPr/>
        </p:nvGrpSpPr>
        <p:grpSpPr>
          <a:xfrm rot="0">
            <a:off x="58802" y="1616599"/>
            <a:ext cx="5310505" cy="3941796"/>
            <a:chOff x="0" y="0"/>
            <a:chExt cx="752275" cy="558387"/>
          </a:xfrm>
        </p:grpSpPr>
        <p:sp>
          <p:nvSpPr>
            <p:cNvPr name="Freeform 8" id="8"/>
            <p:cNvSpPr/>
            <p:nvPr/>
          </p:nvSpPr>
          <p:spPr>
            <a:xfrm flipH="false" flipV="false" rot="0">
              <a:off x="0" y="0"/>
              <a:ext cx="752275" cy="558387"/>
            </a:xfrm>
            <a:custGeom>
              <a:avLst/>
              <a:gdLst/>
              <a:ahLst/>
              <a:cxnLst/>
              <a:rect r="r" b="b" t="t" l="l"/>
              <a:pathLst>
                <a:path h="558387" w="752275">
                  <a:moveTo>
                    <a:pt x="203200" y="0"/>
                  </a:moveTo>
                  <a:lnTo>
                    <a:pt x="752275" y="0"/>
                  </a:lnTo>
                  <a:lnTo>
                    <a:pt x="549075" y="558387"/>
                  </a:lnTo>
                  <a:lnTo>
                    <a:pt x="0" y="558387"/>
                  </a:lnTo>
                  <a:lnTo>
                    <a:pt x="203200" y="0"/>
                  </a:lnTo>
                  <a:close/>
                </a:path>
              </a:pathLst>
            </a:custGeom>
            <a:blipFill>
              <a:blip r:embed="rId5"/>
              <a:stretch>
                <a:fillRect l="0" t="-521" r="0" b="-521"/>
              </a:stretch>
            </a:blipFill>
          </p:spPr>
        </p:sp>
      </p:grpSp>
      <p:grpSp>
        <p:nvGrpSpPr>
          <p:cNvPr name="Group 9" id="9"/>
          <p:cNvGrpSpPr/>
          <p:nvPr/>
        </p:nvGrpSpPr>
        <p:grpSpPr>
          <a:xfrm rot="0">
            <a:off x="-1282074" y="5639357"/>
            <a:ext cx="5329061" cy="3537980"/>
            <a:chOff x="0" y="0"/>
            <a:chExt cx="732202" cy="486111"/>
          </a:xfrm>
        </p:grpSpPr>
        <p:sp>
          <p:nvSpPr>
            <p:cNvPr name="Freeform 10" id="10"/>
            <p:cNvSpPr/>
            <p:nvPr/>
          </p:nvSpPr>
          <p:spPr>
            <a:xfrm flipH="false" flipV="false" rot="0">
              <a:off x="0" y="0"/>
              <a:ext cx="732202" cy="486111"/>
            </a:xfrm>
            <a:custGeom>
              <a:avLst/>
              <a:gdLst/>
              <a:ahLst/>
              <a:cxnLst/>
              <a:rect r="r" b="b" t="t" l="l"/>
              <a:pathLst>
                <a:path h="486111" w="732202">
                  <a:moveTo>
                    <a:pt x="203200" y="0"/>
                  </a:moveTo>
                  <a:lnTo>
                    <a:pt x="732202" y="0"/>
                  </a:lnTo>
                  <a:lnTo>
                    <a:pt x="529002" y="486111"/>
                  </a:lnTo>
                  <a:lnTo>
                    <a:pt x="0" y="486111"/>
                  </a:lnTo>
                  <a:lnTo>
                    <a:pt x="203200" y="0"/>
                  </a:lnTo>
                  <a:close/>
                </a:path>
              </a:pathLst>
            </a:custGeom>
            <a:blipFill>
              <a:blip r:embed="rId6"/>
              <a:stretch>
                <a:fillRect l="0" t="-5731" r="0" b="-5731"/>
              </a:stretch>
            </a:blipFill>
          </p:spPr>
        </p:sp>
      </p:grpSp>
      <p:grpSp>
        <p:nvGrpSpPr>
          <p:cNvPr name="Group 11" id="11"/>
          <p:cNvGrpSpPr/>
          <p:nvPr/>
        </p:nvGrpSpPr>
        <p:grpSpPr>
          <a:xfrm rot="0">
            <a:off x="-654300" y="3419089"/>
            <a:ext cx="1426204" cy="2139306"/>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714054" y="7499469"/>
            <a:ext cx="1470423" cy="1758831"/>
            <a:chOff x="0" y="0"/>
            <a:chExt cx="406400" cy="486111"/>
          </a:xfrm>
        </p:grpSpPr>
        <p:sp>
          <p:nvSpPr>
            <p:cNvPr name="Freeform 15" id="15"/>
            <p:cNvSpPr/>
            <p:nvPr/>
          </p:nvSpPr>
          <p:spPr>
            <a:xfrm flipH="false" flipV="false" rot="0">
              <a:off x="0" y="0"/>
              <a:ext cx="406400" cy="486111"/>
            </a:xfrm>
            <a:custGeom>
              <a:avLst/>
              <a:gdLst/>
              <a:ahLst/>
              <a:cxnLst/>
              <a:rect r="r" b="b" t="t" l="l"/>
              <a:pathLst>
                <a:path h="486111" w="406400">
                  <a:moveTo>
                    <a:pt x="203200" y="0"/>
                  </a:moveTo>
                  <a:lnTo>
                    <a:pt x="406400" y="0"/>
                  </a:lnTo>
                  <a:lnTo>
                    <a:pt x="203200" y="486111"/>
                  </a:lnTo>
                  <a:lnTo>
                    <a:pt x="0" y="486111"/>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6" id="16"/>
            <p:cNvSpPr txBox="true"/>
            <p:nvPr/>
          </p:nvSpPr>
          <p:spPr>
            <a:xfrm>
              <a:off x="101600" y="-38100"/>
              <a:ext cx="203200" cy="52421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6382719" y="2850329"/>
            <a:ext cx="9753011" cy="7436671"/>
          </a:xfrm>
          <a:custGeom>
            <a:avLst/>
            <a:gdLst/>
            <a:ahLst/>
            <a:cxnLst/>
            <a:rect r="r" b="b" t="t" l="l"/>
            <a:pathLst>
              <a:path h="7436671" w="9753011">
                <a:moveTo>
                  <a:pt x="0" y="0"/>
                </a:moveTo>
                <a:lnTo>
                  <a:pt x="9753012" y="0"/>
                </a:lnTo>
                <a:lnTo>
                  <a:pt x="9753012" y="7436671"/>
                </a:lnTo>
                <a:lnTo>
                  <a:pt x="0" y="7436671"/>
                </a:lnTo>
                <a:lnTo>
                  <a:pt x="0" y="0"/>
                </a:lnTo>
                <a:close/>
              </a:path>
            </a:pathLst>
          </a:custGeom>
          <a:blipFill>
            <a:blip r:embed="rId7"/>
            <a:stretch>
              <a:fillRect l="0" t="0" r="0" b="0"/>
            </a:stretch>
          </a:blipFill>
        </p:spPr>
      </p:sp>
      <p:sp>
        <p:nvSpPr>
          <p:cNvPr name="TextBox 18" id="18"/>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9" id="19"/>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20" id="20"/>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21" id="21"/>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2" id="22"/>
          <p:cNvSpPr txBox="true"/>
          <p:nvPr/>
        </p:nvSpPr>
        <p:spPr>
          <a:xfrm rot="0">
            <a:off x="6535037" y="1355539"/>
            <a:ext cx="10160329" cy="149479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Jenis Pembayaran berdasarkan kelompok usia</a:t>
            </a:r>
          </a:p>
        </p:txBody>
      </p:sp>
      <p:sp>
        <p:nvSpPr>
          <p:cNvPr name="TextBox 23" id="23"/>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24" id="24"/>
          <p:cNvSpPr txBox="true"/>
          <p:nvPr/>
        </p:nvSpPr>
        <p:spPr>
          <a:xfrm rot="0">
            <a:off x="397869" y="9201150"/>
            <a:ext cx="1635522"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29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25478" y="7762500"/>
            <a:ext cx="1683000" cy="2524500"/>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7" id="7"/>
          <p:cNvGrpSpPr/>
          <p:nvPr/>
        </p:nvGrpSpPr>
        <p:grpSpPr>
          <a:xfrm rot="0">
            <a:off x="58802" y="1616599"/>
            <a:ext cx="5310505" cy="3941796"/>
            <a:chOff x="0" y="0"/>
            <a:chExt cx="752275" cy="558387"/>
          </a:xfrm>
        </p:grpSpPr>
        <p:sp>
          <p:nvSpPr>
            <p:cNvPr name="Freeform 8" id="8"/>
            <p:cNvSpPr/>
            <p:nvPr/>
          </p:nvSpPr>
          <p:spPr>
            <a:xfrm flipH="false" flipV="false" rot="0">
              <a:off x="0" y="0"/>
              <a:ext cx="752275" cy="558387"/>
            </a:xfrm>
            <a:custGeom>
              <a:avLst/>
              <a:gdLst/>
              <a:ahLst/>
              <a:cxnLst/>
              <a:rect r="r" b="b" t="t" l="l"/>
              <a:pathLst>
                <a:path h="558387" w="752275">
                  <a:moveTo>
                    <a:pt x="203200" y="0"/>
                  </a:moveTo>
                  <a:lnTo>
                    <a:pt x="752275" y="0"/>
                  </a:lnTo>
                  <a:lnTo>
                    <a:pt x="549075" y="558387"/>
                  </a:lnTo>
                  <a:lnTo>
                    <a:pt x="0" y="558387"/>
                  </a:lnTo>
                  <a:lnTo>
                    <a:pt x="203200" y="0"/>
                  </a:lnTo>
                  <a:close/>
                </a:path>
              </a:pathLst>
            </a:custGeom>
            <a:blipFill>
              <a:blip r:embed="rId5"/>
              <a:stretch>
                <a:fillRect l="0" t="-521" r="0" b="-521"/>
              </a:stretch>
            </a:blipFill>
          </p:spPr>
        </p:sp>
      </p:grpSp>
      <p:grpSp>
        <p:nvGrpSpPr>
          <p:cNvPr name="Group 9" id="9"/>
          <p:cNvGrpSpPr/>
          <p:nvPr/>
        </p:nvGrpSpPr>
        <p:grpSpPr>
          <a:xfrm rot="0">
            <a:off x="-1282074" y="5639357"/>
            <a:ext cx="5329061" cy="3537980"/>
            <a:chOff x="0" y="0"/>
            <a:chExt cx="732202" cy="486111"/>
          </a:xfrm>
        </p:grpSpPr>
        <p:sp>
          <p:nvSpPr>
            <p:cNvPr name="Freeform 10" id="10"/>
            <p:cNvSpPr/>
            <p:nvPr/>
          </p:nvSpPr>
          <p:spPr>
            <a:xfrm flipH="false" flipV="false" rot="0">
              <a:off x="0" y="0"/>
              <a:ext cx="732202" cy="486111"/>
            </a:xfrm>
            <a:custGeom>
              <a:avLst/>
              <a:gdLst/>
              <a:ahLst/>
              <a:cxnLst/>
              <a:rect r="r" b="b" t="t" l="l"/>
              <a:pathLst>
                <a:path h="486111" w="732202">
                  <a:moveTo>
                    <a:pt x="203200" y="0"/>
                  </a:moveTo>
                  <a:lnTo>
                    <a:pt x="732202" y="0"/>
                  </a:lnTo>
                  <a:lnTo>
                    <a:pt x="529002" y="486111"/>
                  </a:lnTo>
                  <a:lnTo>
                    <a:pt x="0" y="486111"/>
                  </a:lnTo>
                  <a:lnTo>
                    <a:pt x="203200" y="0"/>
                  </a:lnTo>
                  <a:close/>
                </a:path>
              </a:pathLst>
            </a:custGeom>
            <a:blipFill>
              <a:blip r:embed="rId6"/>
              <a:stretch>
                <a:fillRect l="0" t="-5731" r="0" b="-5731"/>
              </a:stretch>
            </a:blipFill>
          </p:spPr>
        </p:sp>
      </p:grpSp>
      <p:grpSp>
        <p:nvGrpSpPr>
          <p:cNvPr name="Group 11" id="11"/>
          <p:cNvGrpSpPr/>
          <p:nvPr/>
        </p:nvGrpSpPr>
        <p:grpSpPr>
          <a:xfrm rot="0">
            <a:off x="-654300" y="3419089"/>
            <a:ext cx="1426204" cy="2139306"/>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714054" y="7499469"/>
            <a:ext cx="1470423" cy="1758831"/>
            <a:chOff x="0" y="0"/>
            <a:chExt cx="406400" cy="486111"/>
          </a:xfrm>
        </p:grpSpPr>
        <p:sp>
          <p:nvSpPr>
            <p:cNvPr name="Freeform 15" id="15"/>
            <p:cNvSpPr/>
            <p:nvPr/>
          </p:nvSpPr>
          <p:spPr>
            <a:xfrm flipH="false" flipV="false" rot="0">
              <a:off x="0" y="0"/>
              <a:ext cx="406400" cy="486111"/>
            </a:xfrm>
            <a:custGeom>
              <a:avLst/>
              <a:gdLst/>
              <a:ahLst/>
              <a:cxnLst/>
              <a:rect r="r" b="b" t="t" l="l"/>
              <a:pathLst>
                <a:path h="486111" w="406400">
                  <a:moveTo>
                    <a:pt x="203200" y="0"/>
                  </a:moveTo>
                  <a:lnTo>
                    <a:pt x="406400" y="0"/>
                  </a:lnTo>
                  <a:lnTo>
                    <a:pt x="203200" y="486111"/>
                  </a:lnTo>
                  <a:lnTo>
                    <a:pt x="0" y="486111"/>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6" id="16"/>
            <p:cNvSpPr txBox="true"/>
            <p:nvPr/>
          </p:nvSpPr>
          <p:spPr>
            <a:xfrm>
              <a:off x="101600" y="-38100"/>
              <a:ext cx="203200" cy="52421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6231462" y="2850329"/>
            <a:ext cx="11601964" cy="6888666"/>
          </a:xfrm>
          <a:custGeom>
            <a:avLst/>
            <a:gdLst/>
            <a:ahLst/>
            <a:cxnLst/>
            <a:rect r="r" b="b" t="t" l="l"/>
            <a:pathLst>
              <a:path h="6888666" w="11601964">
                <a:moveTo>
                  <a:pt x="0" y="0"/>
                </a:moveTo>
                <a:lnTo>
                  <a:pt x="11601964" y="0"/>
                </a:lnTo>
                <a:lnTo>
                  <a:pt x="11601964" y="6888666"/>
                </a:lnTo>
                <a:lnTo>
                  <a:pt x="0" y="6888666"/>
                </a:lnTo>
                <a:lnTo>
                  <a:pt x="0" y="0"/>
                </a:lnTo>
                <a:close/>
              </a:path>
            </a:pathLst>
          </a:custGeom>
          <a:blipFill>
            <a:blip r:embed="rId7"/>
            <a:stretch>
              <a:fillRect l="0" t="0" r="0" b="0"/>
            </a:stretch>
          </a:blipFill>
        </p:spPr>
      </p:sp>
      <p:sp>
        <p:nvSpPr>
          <p:cNvPr name="TextBox 18" id="18"/>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9" id="19"/>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20" id="20"/>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21" id="21"/>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2" id="22"/>
          <p:cNvSpPr txBox="true"/>
          <p:nvPr/>
        </p:nvSpPr>
        <p:spPr>
          <a:xfrm rot="0">
            <a:off x="6231462" y="1355539"/>
            <a:ext cx="11585646" cy="149479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Jenis Pembayaran berdasarkan Jam Pembayaran</a:t>
            </a:r>
          </a:p>
        </p:txBody>
      </p:sp>
      <p:sp>
        <p:nvSpPr>
          <p:cNvPr name="TextBox 23" id="23"/>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24" id="24"/>
          <p:cNvSpPr txBox="true"/>
          <p:nvPr/>
        </p:nvSpPr>
        <p:spPr>
          <a:xfrm rot="0">
            <a:off x="380407" y="9201150"/>
            <a:ext cx="1670447"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30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25478" y="7762500"/>
            <a:ext cx="1683000" cy="2524500"/>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7" id="7"/>
          <p:cNvGrpSpPr/>
          <p:nvPr/>
        </p:nvGrpSpPr>
        <p:grpSpPr>
          <a:xfrm rot="0">
            <a:off x="58802" y="1616599"/>
            <a:ext cx="5310505" cy="3941796"/>
            <a:chOff x="0" y="0"/>
            <a:chExt cx="752275" cy="558387"/>
          </a:xfrm>
        </p:grpSpPr>
        <p:sp>
          <p:nvSpPr>
            <p:cNvPr name="Freeform 8" id="8"/>
            <p:cNvSpPr/>
            <p:nvPr/>
          </p:nvSpPr>
          <p:spPr>
            <a:xfrm flipH="false" flipV="false" rot="0">
              <a:off x="0" y="0"/>
              <a:ext cx="752275" cy="558387"/>
            </a:xfrm>
            <a:custGeom>
              <a:avLst/>
              <a:gdLst/>
              <a:ahLst/>
              <a:cxnLst/>
              <a:rect r="r" b="b" t="t" l="l"/>
              <a:pathLst>
                <a:path h="558387" w="752275">
                  <a:moveTo>
                    <a:pt x="203200" y="0"/>
                  </a:moveTo>
                  <a:lnTo>
                    <a:pt x="752275" y="0"/>
                  </a:lnTo>
                  <a:lnTo>
                    <a:pt x="549075" y="558387"/>
                  </a:lnTo>
                  <a:lnTo>
                    <a:pt x="0" y="558387"/>
                  </a:lnTo>
                  <a:lnTo>
                    <a:pt x="203200" y="0"/>
                  </a:lnTo>
                  <a:close/>
                </a:path>
              </a:pathLst>
            </a:custGeom>
            <a:blipFill>
              <a:blip r:embed="rId5"/>
              <a:stretch>
                <a:fillRect l="0" t="-521" r="0" b="-521"/>
              </a:stretch>
            </a:blipFill>
          </p:spPr>
        </p:sp>
      </p:grpSp>
      <p:grpSp>
        <p:nvGrpSpPr>
          <p:cNvPr name="Group 9" id="9"/>
          <p:cNvGrpSpPr/>
          <p:nvPr/>
        </p:nvGrpSpPr>
        <p:grpSpPr>
          <a:xfrm rot="0">
            <a:off x="-1282074" y="5639357"/>
            <a:ext cx="5329061" cy="3537980"/>
            <a:chOff x="0" y="0"/>
            <a:chExt cx="732202" cy="486111"/>
          </a:xfrm>
        </p:grpSpPr>
        <p:sp>
          <p:nvSpPr>
            <p:cNvPr name="Freeform 10" id="10"/>
            <p:cNvSpPr/>
            <p:nvPr/>
          </p:nvSpPr>
          <p:spPr>
            <a:xfrm flipH="false" flipV="false" rot="0">
              <a:off x="0" y="0"/>
              <a:ext cx="732202" cy="486111"/>
            </a:xfrm>
            <a:custGeom>
              <a:avLst/>
              <a:gdLst/>
              <a:ahLst/>
              <a:cxnLst/>
              <a:rect r="r" b="b" t="t" l="l"/>
              <a:pathLst>
                <a:path h="486111" w="732202">
                  <a:moveTo>
                    <a:pt x="203200" y="0"/>
                  </a:moveTo>
                  <a:lnTo>
                    <a:pt x="732202" y="0"/>
                  </a:lnTo>
                  <a:lnTo>
                    <a:pt x="529002" y="486111"/>
                  </a:lnTo>
                  <a:lnTo>
                    <a:pt x="0" y="486111"/>
                  </a:lnTo>
                  <a:lnTo>
                    <a:pt x="203200" y="0"/>
                  </a:lnTo>
                  <a:close/>
                </a:path>
              </a:pathLst>
            </a:custGeom>
            <a:blipFill>
              <a:blip r:embed="rId6"/>
              <a:stretch>
                <a:fillRect l="0" t="-5731" r="0" b="-5731"/>
              </a:stretch>
            </a:blipFill>
          </p:spPr>
        </p:sp>
      </p:grpSp>
      <p:grpSp>
        <p:nvGrpSpPr>
          <p:cNvPr name="Group 11" id="11"/>
          <p:cNvGrpSpPr/>
          <p:nvPr/>
        </p:nvGrpSpPr>
        <p:grpSpPr>
          <a:xfrm rot="0">
            <a:off x="-654300" y="3419089"/>
            <a:ext cx="1426204" cy="2139306"/>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714054" y="7499469"/>
            <a:ext cx="1470423" cy="1758831"/>
            <a:chOff x="0" y="0"/>
            <a:chExt cx="406400" cy="486111"/>
          </a:xfrm>
        </p:grpSpPr>
        <p:sp>
          <p:nvSpPr>
            <p:cNvPr name="Freeform 15" id="15"/>
            <p:cNvSpPr/>
            <p:nvPr/>
          </p:nvSpPr>
          <p:spPr>
            <a:xfrm flipH="false" flipV="false" rot="0">
              <a:off x="0" y="0"/>
              <a:ext cx="406400" cy="486111"/>
            </a:xfrm>
            <a:custGeom>
              <a:avLst/>
              <a:gdLst/>
              <a:ahLst/>
              <a:cxnLst/>
              <a:rect r="r" b="b" t="t" l="l"/>
              <a:pathLst>
                <a:path h="486111" w="406400">
                  <a:moveTo>
                    <a:pt x="203200" y="0"/>
                  </a:moveTo>
                  <a:lnTo>
                    <a:pt x="406400" y="0"/>
                  </a:lnTo>
                  <a:lnTo>
                    <a:pt x="203200" y="486111"/>
                  </a:lnTo>
                  <a:lnTo>
                    <a:pt x="0" y="486111"/>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6" id="16"/>
            <p:cNvSpPr txBox="true"/>
            <p:nvPr/>
          </p:nvSpPr>
          <p:spPr>
            <a:xfrm>
              <a:off x="101600" y="-38100"/>
              <a:ext cx="203200" cy="52421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5394107" y="2355029"/>
            <a:ext cx="12423001" cy="5792224"/>
          </a:xfrm>
          <a:custGeom>
            <a:avLst/>
            <a:gdLst/>
            <a:ahLst/>
            <a:cxnLst/>
            <a:rect r="r" b="b" t="t" l="l"/>
            <a:pathLst>
              <a:path h="5792224" w="12423001">
                <a:moveTo>
                  <a:pt x="0" y="0"/>
                </a:moveTo>
                <a:lnTo>
                  <a:pt x="12423001" y="0"/>
                </a:lnTo>
                <a:lnTo>
                  <a:pt x="12423001" y="5792224"/>
                </a:lnTo>
                <a:lnTo>
                  <a:pt x="0" y="5792224"/>
                </a:lnTo>
                <a:lnTo>
                  <a:pt x="0" y="0"/>
                </a:lnTo>
                <a:close/>
              </a:path>
            </a:pathLst>
          </a:custGeom>
          <a:blipFill>
            <a:blip r:embed="rId7"/>
            <a:stretch>
              <a:fillRect l="0" t="0" r="0" b="0"/>
            </a:stretch>
          </a:blipFill>
        </p:spPr>
      </p:sp>
      <p:sp>
        <p:nvSpPr>
          <p:cNvPr name="TextBox 18" id="18"/>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9" id="19"/>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20" id="20"/>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21" id="21"/>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2" id="22"/>
          <p:cNvSpPr txBox="true"/>
          <p:nvPr/>
        </p:nvSpPr>
        <p:spPr>
          <a:xfrm rot="0">
            <a:off x="6231462" y="1355539"/>
            <a:ext cx="11585646"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Jenis Kelamin dan Waktu</a:t>
            </a:r>
          </a:p>
        </p:txBody>
      </p:sp>
      <p:sp>
        <p:nvSpPr>
          <p:cNvPr name="TextBox 23" id="23"/>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24" id="24"/>
          <p:cNvSpPr txBox="true"/>
          <p:nvPr/>
        </p:nvSpPr>
        <p:spPr>
          <a:xfrm rot="0">
            <a:off x="415133" y="9201150"/>
            <a:ext cx="1600994"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31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42067" y="1904434"/>
            <a:ext cx="4148590" cy="3111442"/>
            <a:chOff x="0" y="0"/>
            <a:chExt cx="812800" cy="609600"/>
          </a:xfrm>
        </p:grpSpPr>
        <p:sp>
          <p:nvSpPr>
            <p:cNvPr name="Freeform 3" id="3"/>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5147" t="0" r="-5147" b="0"/>
              </a:stretch>
            </a:blipFill>
          </p:spPr>
        </p:sp>
      </p:grpSp>
      <p:grpSp>
        <p:nvGrpSpPr>
          <p:cNvPr name="Group 4" id="4"/>
          <p:cNvGrpSpPr/>
          <p:nvPr/>
        </p:nvGrpSpPr>
        <p:grpSpPr>
          <a:xfrm rot="0">
            <a:off x="13050165" y="1904434"/>
            <a:ext cx="4148590" cy="3111442"/>
            <a:chOff x="0" y="0"/>
            <a:chExt cx="812800" cy="609600"/>
          </a:xfrm>
        </p:grpSpPr>
        <p:sp>
          <p:nvSpPr>
            <p:cNvPr name="Freeform 5" id="5"/>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3"/>
              <a:stretch>
                <a:fillRect l="0" t="0" r="0" b="0"/>
              </a:stretch>
            </a:blipFill>
          </p:spPr>
        </p:sp>
      </p:grpSp>
      <p:grpSp>
        <p:nvGrpSpPr>
          <p:cNvPr name="Group 6" id="6"/>
          <p:cNvGrpSpPr/>
          <p:nvPr/>
        </p:nvGrpSpPr>
        <p:grpSpPr>
          <a:xfrm rot="0">
            <a:off x="8525784" y="5271123"/>
            <a:ext cx="4148590" cy="3111442"/>
            <a:chOff x="0" y="0"/>
            <a:chExt cx="812800" cy="609600"/>
          </a:xfrm>
        </p:grpSpPr>
        <p:sp>
          <p:nvSpPr>
            <p:cNvPr name="Freeform 7" id="7"/>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4"/>
              <a:stretch>
                <a:fillRect l="-675" t="0" r="-675" b="0"/>
              </a:stretch>
            </a:blipFill>
          </p:spPr>
        </p:sp>
      </p:grpSp>
      <p:grpSp>
        <p:nvGrpSpPr>
          <p:cNvPr name="Group 8" id="8"/>
          <p:cNvGrpSpPr/>
          <p:nvPr/>
        </p:nvGrpSpPr>
        <p:grpSpPr>
          <a:xfrm rot="0">
            <a:off x="11933882" y="5271123"/>
            <a:ext cx="4148590" cy="3111442"/>
            <a:chOff x="0" y="0"/>
            <a:chExt cx="812800" cy="609600"/>
          </a:xfrm>
        </p:grpSpPr>
        <p:sp>
          <p:nvSpPr>
            <p:cNvPr name="Freeform 9" id="9"/>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5"/>
              <a:stretch>
                <a:fillRect l="0" t="0" r="0" b="0"/>
              </a:stretch>
            </a:blipFill>
          </p:spPr>
        </p:sp>
      </p:grpSp>
      <p:grpSp>
        <p:nvGrpSpPr>
          <p:cNvPr name="Group 10" id="10"/>
          <p:cNvGrpSpPr/>
          <p:nvPr/>
        </p:nvGrpSpPr>
        <p:grpSpPr>
          <a:xfrm rot="0">
            <a:off x="9820259" y="1904434"/>
            <a:ext cx="1209064" cy="1813597"/>
            <a:chOff x="0" y="0"/>
            <a:chExt cx="406400" cy="609600"/>
          </a:xfrm>
        </p:grpSpPr>
        <p:sp>
          <p:nvSpPr>
            <p:cNvPr name="Freeform 11" id="11"/>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2" id="12"/>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4667953" y="6568969"/>
            <a:ext cx="1209064" cy="1813597"/>
            <a:chOff x="0" y="0"/>
            <a:chExt cx="406400" cy="609600"/>
          </a:xfrm>
        </p:grpSpPr>
        <p:sp>
          <p:nvSpPr>
            <p:cNvPr name="Freeform 14" id="1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5" id="1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631446" y="2326479"/>
            <a:ext cx="5112614"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Kesimpulan</a:t>
            </a:r>
          </a:p>
        </p:txBody>
      </p:sp>
      <p:sp>
        <p:nvSpPr>
          <p:cNvPr name="TextBox 17" id="17"/>
          <p:cNvSpPr txBox="true"/>
          <p:nvPr/>
        </p:nvSpPr>
        <p:spPr>
          <a:xfrm rot="0">
            <a:off x="567930" y="3803046"/>
            <a:ext cx="3931423" cy="1544320"/>
          </a:xfrm>
          <a:prstGeom prst="rect">
            <a:avLst/>
          </a:prstGeom>
        </p:spPr>
        <p:txBody>
          <a:bodyPr anchor="t" rtlCol="false" tIns="0" lIns="0" bIns="0" rIns="0">
            <a:spAutoFit/>
          </a:bodyPr>
          <a:lstStyle/>
          <a:p>
            <a:pPr algn="l">
              <a:lnSpc>
                <a:spcPts val="3079"/>
              </a:lnSpc>
              <a:spcBef>
                <a:spcPct val="0"/>
              </a:spcBef>
            </a:pPr>
            <a:r>
              <a:rPr lang="en-US" sz="2199">
                <a:solidFill>
                  <a:srgbClr val="1F2020"/>
                </a:solidFill>
                <a:latin typeface="Open Sans"/>
                <a:ea typeface="Open Sans"/>
                <a:cs typeface="Open Sans"/>
                <a:sym typeface="Open Sans"/>
              </a:rPr>
              <a:t>Pengguna lebih banyak perempuan (52%) dan didominasi oleh kelompok usia 20-40an tahun</a:t>
            </a:r>
          </a:p>
        </p:txBody>
      </p:sp>
      <p:sp>
        <p:nvSpPr>
          <p:cNvPr name="TextBox 18" id="18"/>
          <p:cNvSpPr txBox="true"/>
          <p:nvPr/>
        </p:nvSpPr>
        <p:spPr>
          <a:xfrm rot="0">
            <a:off x="567930" y="3400530"/>
            <a:ext cx="4302898" cy="372745"/>
          </a:xfrm>
          <a:prstGeom prst="rect">
            <a:avLst/>
          </a:prstGeom>
        </p:spPr>
        <p:txBody>
          <a:bodyPr anchor="t" rtlCol="false" tIns="0" lIns="0" bIns="0" rIns="0">
            <a:spAutoFit/>
          </a:bodyPr>
          <a:lstStyle/>
          <a:p>
            <a:pPr algn="l">
              <a:lnSpc>
                <a:spcPts val="3079"/>
              </a:lnSpc>
              <a:spcBef>
                <a:spcPct val="0"/>
              </a:spcBef>
            </a:pPr>
            <a:r>
              <a:rPr lang="en-US" b="true" sz="2199">
                <a:solidFill>
                  <a:srgbClr val="FF2E00"/>
                </a:solidFill>
                <a:latin typeface="Open Sans Bold"/>
                <a:ea typeface="Open Sans Bold"/>
                <a:cs typeface="Open Sans Bold"/>
                <a:sym typeface="Open Sans Bold"/>
              </a:rPr>
              <a:t>Demografi</a:t>
            </a:r>
          </a:p>
        </p:txBody>
      </p:sp>
      <p:sp>
        <p:nvSpPr>
          <p:cNvPr name="TextBox 19" id="19"/>
          <p:cNvSpPr txBox="true"/>
          <p:nvPr/>
        </p:nvSpPr>
        <p:spPr>
          <a:xfrm rot="0">
            <a:off x="4870828" y="3694874"/>
            <a:ext cx="3901697" cy="1934845"/>
          </a:xfrm>
          <a:prstGeom prst="rect">
            <a:avLst/>
          </a:prstGeom>
        </p:spPr>
        <p:txBody>
          <a:bodyPr anchor="t" rtlCol="false" tIns="0" lIns="0" bIns="0" rIns="0">
            <a:spAutoFit/>
          </a:bodyPr>
          <a:lstStyle/>
          <a:p>
            <a:pPr algn="l">
              <a:lnSpc>
                <a:spcPts val="3079"/>
              </a:lnSpc>
              <a:spcBef>
                <a:spcPct val="0"/>
              </a:spcBef>
            </a:pPr>
            <a:r>
              <a:rPr lang="en-US" sz="2199">
                <a:solidFill>
                  <a:srgbClr val="1F2020"/>
                </a:solidFill>
                <a:latin typeface="Open Sans"/>
                <a:ea typeface="Open Sans"/>
                <a:cs typeface="Open Sans"/>
                <a:sym typeface="Open Sans"/>
              </a:rPr>
              <a:t>Metode pembayaran yang paling banyak adalah kartu Bank DKI. Pembayaran paling banyak di hari Senin dan paling sedikit di hari Minggu</a:t>
            </a:r>
          </a:p>
        </p:txBody>
      </p:sp>
      <p:sp>
        <p:nvSpPr>
          <p:cNvPr name="TextBox 20" id="20"/>
          <p:cNvSpPr txBox="true"/>
          <p:nvPr/>
        </p:nvSpPr>
        <p:spPr>
          <a:xfrm rot="0">
            <a:off x="4870828" y="3292359"/>
            <a:ext cx="3901697" cy="372745"/>
          </a:xfrm>
          <a:prstGeom prst="rect">
            <a:avLst/>
          </a:prstGeom>
        </p:spPr>
        <p:txBody>
          <a:bodyPr anchor="t" rtlCol="false" tIns="0" lIns="0" bIns="0" rIns="0">
            <a:spAutoFit/>
          </a:bodyPr>
          <a:lstStyle/>
          <a:p>
            <a:pPr algn="l">
              <a:lnSpc>
                <a:spcPts val="3079"/>
              </a:lnSpc>
              <a:spcBef>
                <a:spcPct val="0"/>
              </a:spcBef>
            </a:pPr>
            <a:r>
              <a:rPr lang="en-US" b="true" sz="2199">
                <a:solidFill>
                  <a:srgbClr val="FF2E00"/>
                </a:solidFill>
                <a:latin typeface="Open Sans Bold"/>
                <a:ea typeface="Open Sans Bold"/>
                <a:cs typeface="Open Sans Bold"/>
                <a:sym typeface="Open Sans Bold"/>
              </a:rPr>
              <a:t>Payment</a:t>
            </a:r>
          </a:p>
        </p:txBody>
      </p:sp>
      <p:sp>
        <p:nvSpPr>
          <p:cNvPr name="TextBox 21" id="21"/>
          <p:cNvSpPr txBox="true"/>
          <p:nvPr/>
        </p:nvSpPr>
        <p:spPr>
          <a:xfrm rot="0">
            <a:off x="567930" y="6252508"/>
            <a:ext cx="3855223" cy="3106420"/>
          </a:xfrm>
          <a:prstGeom prst="rect">
            <a:avLst/>
          </a:prstGeom>
        </p:spPr>
        <p:txBody>
          <a:bodyPr anchor="t" rtlCol="false" tIns="0" lIns="0" bIns="0" rIns="0">
            <a:spAutoFit/>
          </a:bodyPr>
          <a:lstStyle/>
          <a:p>
            <a:pPr algn="l">
              <a:lnSpc>
                <a:spcPts val="3079"/>
              </a:lnSpc>
              <a:spcBef>
                <a:spcPct val="0"/>
              </a:spcBef>
            </a:pPr>
            <a:r>
              <a:rPr lang="en-US" sz="2199">
                <a:solidFill>
                  <a:srgbClr val="1F2020"/>
                </a:solidFill>
                <a:latin typeface="Open Sans"/>
                <a:ea typeface="Open Sans"/>
                <a:cs typeface="Open Sans"/>
                <a:sym typeface="Open Sans"/>
              </a:rPr>
              <a:t>Koridor yang teramai adalah 1T dengan rute Cibubur Balai Kota, Halte tap in yang paling ramai adalah Penjaringan dan halte tap out yang paling ramai adalah BKN. Koridor yang paling ramai pada saat weekday adalah 1T. </a:t>
            </a:r>
          </a:p>
        </p:txBody>
      </p:sp>
      <p:sp>
        <p:nvSpPr>
          <p:cNvPr name="TextBox 22" id="22"/>
          <p:cNvSpPr txBox="true"/>
          <p:nvPr/>
        </p:nvSpPr>
        <p:spPr>
          <a:xfrm rot="0">
            <a:off x="567930" y="5849992"/>
            <a:ext cx="4226698" cy="372745"/>
          </a:xfrm>
          <a:prstGeom prst="rect">
            <a:avLst/>
          </a:prstGeom>
        </p:spPr>
        <p:txBody>
          <a:bodyPr anchor="t" rtlCol="false" tIns="0" lIns="0" bIns="0" rIns="0">
            <a:spAutoFit/>
          </a:bodyPr>
          <a:lstStyle/>
          <a:p>
            <a:pPr algn="l">
              <a:lnSpc>
                <a:spcPts val="3079"/>
              </a:lnSpc>
              <a:spcBef>
                <a:spcPct val="0"/>
              </a:spcBef>
            </a:pPr>
            <a:r>
              <a:rPr lang="en-US" b="true" sz="2199">
                <a:solidFill>
                  <a:srgbClr val="FF2E00"/>
                </a:solidFill>
                <a:latin typeface="Open Sans Bold"/>
                <a:ea typeface="Open Sans Bold"/>
                <a:cs typeface="Open Sans Bold"/>
                <a:sym typeface="Open Sans Bold"/>
              </a:rPr>
              <a:t>Koridor</a:t>
            </a:r>
          </a:p>
        </p:txBody>
      </p:sp>
      <p:sp>
        <p:nvSpPr>
          <p:cNvPr name="TextBox 23" id="23"/>
          <p:cNvSpPr txBox="true"/>
          <p:nvPr/>
        </p:nvSpPr>
        <p:spPr>
          <a:xfrm rot="0">
            <a:off x="4913866" y="6252508"/>
            <a:ext cx="3660388" cy="3106420"/>
          </a:xfrm>
          <a:prstGeom prst="rect">
            <a:avLst/>
          </a:prstGeom>
        </p:spPr>
        <p:txBody>
          <a:bodyPr anchor="t" rtlCol="false" tIns="0" lIns="0" bIns="0" rIns="0">
            <a:spAutoFit/>
          </a:bodyPr>
          <a:lstStyle/>
          <a:p>
            <a:pPr algn="l">
              <a:lnSpc>
                <a:spcPts val="3079"/>
              </a:lnSpc>
            </a:pPr>
            <a:r>
              <a:rPr lang="en-US" sz="2199">
                <a:solidFill>
                  <a:srgbClr val="1F2020"/>
                </a:solidFill>
                <a:latin typeface="Open Sans"/>
                <a:ea typeface="Open Sans"/>
                <a:cs typeface="Open Sans"/>
                <a:sym typeface="Open Sans"/>
              </a:rPr>
              <a:t>Rata</a:t>
            </a:r>
            <a:r>
              <a:rPr lang="en-US" sz="2199">
                <a:solidFill>
                  <a:srgbClr val="1F2020"/>
                </a:solidFill>
                <a:latin typeface="Open Sans"/>
                <a:ea typeface="Open Sans"/>
                <a:cs typeface="Open Sans"/>
                <a:sym typeface="Open Sans"/>
              </a:rPr>
              <a:t> </a:t>
            </a:r>
            <a:r>
              <a:rPr lang="en-US" sz="2199">
                <a:solidFill>
                  <a:srgbClr val="1F2020"/>
                </a:solidFill>
                <a:latin typeface="Open Sans"/>
                <a:ea typeface="Open Sans"/>
                <a:cs typeface="Open Sans"/>
                <a:sym typeface="Open Sans"/>
              </a:rPr>
              <a:t>rata jumlah halte: 7 - 8 halte</a:t>
            </a:r>
          </a:p>
          <a:p>
            <a:pPr algn="l">
              <a:lnSpc>
                <a:spcPts val="3079"/>
              </a:lnSpc>
            </a:pPr>
            <a:r>
              <a:rPr lang="en-US" sz="2199">
                <a:solidFill>
                  <a:srgbClr val="1F2020"/>
                </a:solidFill>
                <a:latin typeface="Open Sans"/>
                <a:ea typeface="Open Sans"/>
                <a:cs typeface="Open Sans"/>
                <a:sym typeface="Open Sans"/>
              </a:rPr>
              <a:t>Rata - rata durasi: 72 menit</a:t>
            </a:r>
          </a:p>
          <a:p>
            <a:pPr algn="l">
              <a:lnSpc>
                <a:spcPts val="3079"/>
              </a:lnSpc>
            </a:pPr>
            <a:r>
              <a:rPr lang="en-US" sz="2199">
                <a:solidFill>
                  <a:srgbClr val="1F2020"/>
                </a:solidFill>
                <a:latin typeface="Open Sans"/>
                <a:ea typeface="Open Sans"/>
                <a:cs typeface="Open Sans"/>
                <a:sym typeface="Open Sans"/>
              </a:rPr>
              <a:t>Rata - rata jarak: 2.85 km</a:t>
            </a:r>
          </a:p>
          <a:p>
            <a:pPr algn="l">
              <a:lnSpc>
                <a:spcPts val="3079"/>
              </a:lnSpc>
            </a:pPr>
            <a:r>
              <a:rPr lang="en-US" sz="2199">
                <a:solidFill>
                  <a:srgbClr val="1F2020"/>
                </a:solidFill>
                <a:latin typeface="Open Sans"/>
                <a:ea typeface="Open Sans"/>
                <a:cs typeface="Open Sans"/>
                <a:sym typeface="Open Sans"/>
              </a:rPr>
              <a:t>Jam sibuk saat weekday adalah saat jam berangkat dan pulang kerja. </a:t>
            </a:r>
          </a:p>
          <a:p>
            <a:pPr algn="l">
              <a:lnSpc>
                <a:spcPts val="3079"/>
              </a:lnSpc>
              <a:spcBef>
                <a:spcPct val="0"/>
              </a:spcBef>
            </a:pPr>
          </a:p>
        </p:txBody>
      </p:sp>
      <p:sp>
        <p:nvSpPr>
          <p:cNvPr name="TextBox 24" id="24"/>
          <p:cNvSpPr txBox="true"/>
          <p:nvPr/>
        </p:nvSpPr>
        <p:spPr>
          <a:xfrm rot="0">
            <a:off x="4913866" y="5849992"/>
            <a:ext cx="3660388" cy="372745"/>
          </a:xfrm>
          <a:prstGeom prst="rect">
            <a:avLst/>
          </a:prstGeom>
        </p:spPr>
        <p:txBody>
          <a:bodyPr anchor="t" rtlCol="false" tIns="0" lIns="0" bIns="0" rIns="0">
            <a:spAutoFit/>
          </a:bodyPr>
          <a:lstStyle/>
          <a:p>
            <a:pPr algn="l">
              <a:lnSpc>
                <a:spcPts val="3079"/>
              </a:lnSpc>
              <a:spcBef>
                <a:spcPct val="0"/>
              </a:spcBef>
            </a:pPr>
            <a:r>
              <a:rPr lang="en-US" b="true" sz="2199">
                <a:solidFill>
                  <a:srgbClr val="FF2E00"/>
                </a:solidFill>
                <a:latin typeface="Open Sans Bold"/>
                <a:ea typeface="Open Sans Bold"/>
                <a:cs typeface="Open Sans Bold"/>
                <a:sym typeface="Open Sans Bold"/>
              </a:rPr>
              <a:t>Rata - rata</a:t>
            </a:r>
          </a:p>
        </p:txBody>
      </p:sp>
      <p:sp>
        <p:nvSpPr>
          <p:cNvPr name="Freeform 25" id="25"/>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6" id="26"/>
          <p:cNvGrpSpPr/>
          <p:nvPr/>
        </p:nvGrpSpPr>
        <p:grpSpPr>
          <a:xfrm rot="0">
            <a:off x="16525478" y="7762500"/>
            <a:ext cx="1683000" cy="2524500"/>
            <a:chOff x="0" y="0"/>
            <a:chExt cx="406400" cy="609600"/>
          </a:xfrm>
        </p:grpSpPr>
        <p:sp>
          <p:nvSpPr>
            <p:cNvPr name="Freeform 27" id="2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28" id="28"/>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29" id="29"/>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8"/>
            <a:stretch>
              <a:fillRect l="0" t="0" r="0" b="0"/>
            </a:stretch>
          </a:blipFill>
        </p:spPr>
      </p:sp>
      <p:sp>
        <p:nvSpPr>
          <p:cNvPr name="TextBox 30" id="30"/>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31" id="31"/>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32" id="32"/>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33" id="33"/>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34" id="3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35" id="35"/>
          <p:cNvSpPr txBox="true"/>
          <p:nvPr/>
        </p:nvSpPr>
        <p:spPr>
          <a:xfrm rot="0">
            <a:off x="456904" y="9201150"/>
            <a:ext cx="1517452"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32</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42067" y="1904434"/>
            <a:ext cx="4148590" cy="3111442"/>
            <a:chOff x="0" y="0"/>
            <a:chExt cx="812800" cy="609600"/>
          </a:xfrm>
        </p:grpSpPr>
        <p:sp>
          <p:nvSpPr>
            <p:cNvPr name="Freeform 3" id="3"/>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5147" t="0" r="-5147" b="0"/>
              </a:stretch>
            </a:blipFill>
          </p:spPr>
        </p:sp>
      </p:grpSp>
      <p:grpSp>
        <p:nvGrpSpPr>
          <p:cNvPr name="Group 4" id="4"/>
          <p:cNvGrpSpPr/>
          <p:nvPr/>
        </p:nvGrpSpPr>
        <p:grpSpPr>
          <a:xfrm rot="0">
            <a:off x="13050165" y="1904434"/>
            <a:ext cx="4148590" cy="3111442"/>
            <a:chOff x="0" y="0"/>
            <a:chExt cx="812800" cy="609600"/>
          </a:xfrm>
        </p:grpSpPr>
        <p:sp>
          <p:nvSpPr>
            <p:cNvPr name="Freeform 5" id="5"/>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3"/>
              <a:stretch>
                <a:fillRect l="0" t="0" r="0" b="0"/>
              </a:stretch>
            </a:blipFill>
          </p:spPr>
        </p:sp>
      </p:grpSp>
      <p:grpSp>
        <p:nvGrpSpPr>
          <p:cNvPr name="Group 6" id="6"/>
          <p:cNvGrpSpPr/>
          <p:nvPr/>
        </p:nvGrpSpPr>
        <p:grpSpPr>
          <a:xfrm rot="0">
            <a:off x="8525784" y="5271123"/>
            <a:ext cx="4148590" cy="3111442"/>
            <a:chOff x="0" y="0"/>
            <a:chExt cx="812800" cy="609600"/>
          </a:xfrm>
        </p:grpSpPr>
        <p:sp>
          <p:nvSpPr>
            <p:cNvPr name="Freeform 7" id="7"/>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4"/>
              <a:stretch>
                <a:fillRect l="-675" t="0" r="-675" b="0"/>
              </a:stretch>
            </a:blipFill>
          </p:spPr>
        </p:sp>
      </p:grpSp>
      <p:grpSp>
        <p:nvGrpSpPr>
          <p:cNvPr name="Group 8" id="8"/>
          <p:cNvGrpSpPr/>
          <p:nvPr/>
        </p:nvGrpSpPr>
        <p:grpSpPr>
          <a:xfrm rot="0">
            <a:off x="11933882" y="5271123"/>
            <a:ext cx="4148590" cy="3111442"/>
            <a:chOff x="0" y="0"/>
            <a:chExt cx="812800" cy="609600"/>
          </a:xfrm>
        </p:grpSpPr>
        <p:sp>
          <p:nvSpPr>
            <p:cNvPr name="Freeform 9" id="9"/>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5"/>
              <a:stretch>
                <a:fillRect l="0" t="0" r="0" b="0"/>
              </a:stretch>
            </a:blipFill>
          </p:spPr>
        </p:sp>
      </p:grpSp>
      <p:grpSp>
        <p:nvGrpSpPr>
          <p:cNvPr name="Group 10" id="10"/>
          <p:cNvGrpSpPr/>
          <p:nvPr/>
        </p:nvGrpSpPr>
        <p:grpSpPr>
          <a:xfrm rot="0">
            <a:off x="9820259" y="1904434"/>
            <a:ext cx="1209064" cy="1813597"/>
            <a:chOff x="0" y="0"/>
            <a:chExt cx="406400" cy="609600"/>
          </a:xfrm>
        </p:grpSpPr>
        <p:sp>
          <p:nvSpPr>
            <p:cNvPr name="Freeform 11" id="11"/>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2" id="12"/>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4667953" y="6568969"/>
            <a:ext cx="1209064" cy="1813597"/>
            <a:chOff x="0" y="0"/>
            <a:chExt cx="406400" cy="609600"/>
          </a:xfrm>
        </p:grpSpPr>
        <p:sp>
          <p:nvSpPr>
            <p:cNvPr name="Freeform 14" id="1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5" id="1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631446" y="2326479"/>
            <a:ext cx="5991321"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Kesimpulan (2)</a:t>
            </a:r>
          </a:p>
        </p:txBody>
      </p:sp>
      <p:sp>
        <p:nvSpPr>
          <p:cNvPr name="Freeform 17" id="17"/>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8" id="18"/>
          <p:cNvGrpSpPr/>
          <p:nvPr/>
        </p:nvGrpSpPr>
        <p:grpSpPr>
          <a:xfrm rot="0">
            <a:off x="16525478" y="7762500"/>
            <a:ext cx="1683000" cy="2524500"/>
            <a:chOff x="0" y="0"/>
            <a:chExt cx="406400" cy="609600"/>
          </a:xfrm>
        </p:grpSpPr>
        <p:sp>
          <p:nvSpPr>
            <p:cNvPr name="Freeform 19" id="19"/>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20" id="20"/>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8"/>
            <a:stretch>
              <a:fillRect l="0" t="0" r="0" b="0"/>
            </a:stretch>
          </a:blipFill>
        </p:spPr>
      </p:sp>
      <p:sp>
        <p:nvSpPr>
          <p:cNvPr name="TextBox 22" id="22"/>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23" id="23"/>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24" id="24"/>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25" id="25"/>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6" id="26"/>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27" id="27"/>
          <p:cNvSpPr txBox="true"/>
          <p:nvPr/>
        </p:nvSpPr>
        <p:spPr>
          <a:xfrm rot="0">
            <a:off x="456904" y="9201150"/>
            <a:ext cx="1517452"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32</a:t>
            </a:r>
          </a:p>
        </p:txBody>
      </p:sp>
      <p:sp>
        <p:nvSpPr>
          <p:cNvPr name="TextBox 28" id="28"/>
          <p:cNvSpPr txBox="true"/>
          <p:nvPr/>
        </p:nvSpPr>
        <p:spPr>
          <a:xfrm rot="0">
            <a:off x="1420038" y="3660881"/>
            <a:ext cx="7105746" cy="4247904"/>
          </a:xfrm>
          <a:prstGeom prst="rect">
            <a:avLst/>
          </a:prstGeom>
        </p:spPr>
        <p:txBody>
          <a:bodyPr anchor="t" rtlCol="false" tIns="0" lIns="0" bIns="0" rIns="0">
            <a:spAutoFit/>
          </a:bodyPr>
          <a:lstStyle/>
          <a:p>
            <a:pPr algn="l" marL="649790" indent="-324895" lvl="1">
              <a:lnSpc>
                <a:spcPts val="4213"/>
              </a:lnSpc>
              <a:buAutoNum type="arabicPeriod" startAt="1"/>
            </a:pPr>
            <a:r>
              <a:rPr lang="en-US" b="true" sz="3009">
                <a:solidFill>
                  <a:srgbClr val="000000"/>
                </a:solidFill>
                <a:latin typeface="Canva Sans Bold"/>
                <a:ea typeface="Canva Sans Bold"/>
                <a:cs typeface="Canva Sans Bold"/>
                <a:sym typeface="Canva Sans Bold"/>
              </a:rPr>
              <a:t>Saat weekday traffic lebih tinggi, terutama di jam masuk dan pulang kantor</a:t>
            </a:r>
          </a:p>
          <a:p>
            <a:pPr algn="l" marL="649790" indent="-324895" lvl="1">
              <a:lnSpc>
                <a:spcPts val="4213"/>
              </a:lnSpc>
              <a:buAutoNum type="arabicPeriod" startAt="1"/>
            </a:pPr>
            <a:r>
              <a:rPr lang="en-US" b="true" sz="3009">
                <a:solidFill>
                  <a:srgbClr val="000000"/>
                </a:solidFill>
                <a:latin typeface="Canva Sans Bold"/>
                <a:ea typeface="Canva Sans Bold"/>
                <a:cs typeface="Canva Sans Bold"/>
                <a:sym typeface="Canva Sans Bold"/>
              </a:rPr>
              <a:t>Jenis pembayaran yang paling populer adalah bank DKI </a:t>
            </a:r>
          </a:p>
          <a:p>
            <a:pPr algn="l" marL="649790" indent="-324895" lvl="1">
              <a:lnSpc>
                <a:spcPts val="4213"/>
              </a:lnSpc>
              <a:buAutoNum type="arabicPeriod" startAt="1"/>
            </a:pPr>
            <a:r>
              <a:rPr lang="en-US" b="true" sz="3009">
                <a:solidFill>
                  <a:srgbClr val="000000"/>
                </a:solidFill>
                <a:latin typeface="Canva Sans Bold"/>
                <a:ea typeface="Canva Sans Bold"/>
                <a:cs typeface="Canva Sans Bold"/>
                <a:sym typeface="Canva Sans Bold"/>
              </a:rPr>
              <a:t>Distribusi jenis kelamin berdasarkan waktu kurang lebih sama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42067" y="1904434"/>
            <a:ext cx="4148590" cy="3111442"/>
            <a:chOff x="0" y="0"/>
            <a:chExt cx="812800" cy="609600"/>
          </a:xfrm>
        </p:grpSpPr>
        <p:sp>
          <p:nvSpPr>
            <p:cNvPr name="Freeform 3" id="3"/>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5147" t="0" r="-5147" b="0"/>
              </a:stretch>
            </a:blipFill>
          </p:spPr>
        </p:sp>
      </p:grpSp>
      <p:grpSp>
        <p:nvGrpSpPr>
          <p:cNvPr name="Group 4" id="4"/>
          <p:cNvGrpSpPr/>
          <p:nvPr/>
        </p:nvGrpSpPr>
        <p:grpSpPr>
          <a:xfrm rot="0">
            <a:off x="13050165" y="1904434"/>
            <a:ext cx="4148590" cy="3111442"/>
            <a:chOff x="0" y="0"/>
            <a:chExt cx="812800" cy="609600"/>
          </a:xfrm>
        </p:grpSpPr>
        <p:sp>
          <p:nvSpPr>
            <p:cNvPr name="Freeform 5" id="5"/>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3"/>
              <a:stretch>
                <a:fillRect l="0" t="0" r="0" b="0"/>
              </a:stretch>
            </a:blipFill>
          </p:spPr>
        </p:sp>
      </p:grpSp>
      <p:grpSp>
        <p:nvGrpSpPr>
          <p:cNvPr name="Group 6" id="6"/>
          <p:cNvGrpSpPr/>
          <p:nvPr/>
        </p:nvGrpSpPr>
        <p:grpSpPr>
          <a:xfrm rot="0">
            <a:off x="8525784" y="5271123"/>
            <a:ext cx="4148590" cy="3111442"/>
            <a:chOff x="0" y="0"/>
            <a:chExt cx="812800" cy="609600"/>
          </a:xfrm>
        </p:grpSpPr>
        <p:sp>
          <p:nvSpPr>
            <p:cNvPr name="Freeform 7" id="7"/>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4"/>
              <a:stretch>
                <a:fillRect l="-675" t="0" r="-675" b="0"/>
              </a:stretch>
            </a:blipFill>
          </p:spPr>
        </p:sp>
      </p:grpSp>
      <p:grpSp>
        <p:nvGrpSpPr>
          <p:cNvPr name="Group 8" id="8"/>
          <p:cNvGrpSpPr/>
          <p:nvPr/>
        </p:nvGrpSpPr>
        <p:grpSpPr>
          <a:xfrm rot="0">
            <a:off x="11933882" y="5271123"/>
            <a:ext cx="4148590" cy="3111442"/>
            <a:chOff x="0" y="0"/>
            <a:chExt cx="812800" cy="609600"/>
          </a:xfrm>
        </p:grpSpPr>
        <p:sp>
          <p:nvSpPr>
            <p:cNvPr name="Freeform 9" id="9"/>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5"/>
              <a:stretch>
                <a:fillRect l="0" t="0" r="0" b="0"/>
              </a:stretch>
            </a:blipFill>
          </p:spPr>
        </p:sp>
      </p:grpSp>
      <p:grpSp>
        <p:nvGrpSpPr>
          <p:cNvPr name="Group 10" id="10"/>
          <p:cNvGrpSpPr/>
          <p:nvPr/>
        </p:nvGrpSpPr>
        <p:grpSpPr>
          <a:xfrm rot="0">
            <a:off x="9820259" y="1904434"/>
            <a:ext cx="1209064" cy="1813597"/>
            <a:chOff x="0" y="0"/>
            <a:chExt cx="406400" cy="609600"/>
          </a:xfrm>
        </p:grpSpPr>
        <p:sp>
          <p:nvSpPr>
            <p:cNvPr name="Freeform 11" id="11"/>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2" id="12"/>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4667953" y="6568969"/>
            <a:ext cx="1209064" cy="1813597"/>
            <a:chOff x="0" y="0"/>
            <a:chExt cx="406400" cy="609600"/>
          </a:xfrm>
        </p:grpSpPr>
        <p:sp>
          <p:nvSpPr>
            <p:cNvPr name="Freeform 14" id="1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5" id="1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631446" y="2326479"/>
            <a:ext cx="5112614"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Rekomendasi</a:t>
            </a:r>
          </a:p>
        </p:txBody>
      </p:sp>
      <p:sp>
        <p:nvSpPr>
          <p:cNvPr name="Freeform 17" id="17"/>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8" id="18"/>
          <p:cNvGrpSpPr/>
          <p:nvPr/>
        </p:nvGrpSpPr>
        <p:grpSpPr>
          <a:xfrm rot="0">
            <a:off x="16525478" y="7762500"/>
            <a:ext cx="1683000" cy="2524500"/>
            <a:chOff x="0" y="0"/>
            <a:chExt cx="406400" cy="609600"/>
          </a:xfrm>
        </p:grpSpPr>
        <p:sp>
          <p:nvSpPr>
            <p:cNvPr name="Freeform 19" id="19"/>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20" id="20"/>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8"/>
            <a:stretch>
              <a:fillRect l="0" t="0" r="0" b="0"/>
            </a:stretch>
          </a:blipFill>
        </p:spPr>
      </p:sp>
      <p:sp>
        <p:nvSpPr>
          <p:cNvPr name="TextBox 22" id="22"/>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23" id="23"/>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24" id="24"/>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25" id="25"/>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6" id="26"/>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27" id="27"/>
          <p:cNvSpPr txBox="true"/>
          <p:nvPr/>
        </p:nvSpPr>
        <p:spPr>
          <a:xfrm rot="0">
            <a:off x="450058" y="9201150"/>
            <a:ext cx="1531144"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33</a:t>
            </a:r>
          </a:p>
        </p:txBody>
      </p:sp>
      <p:sp>
        <p:nvSpPr>
          <p:cNvPr name="TextBox 28" id="28"/>
          <p:cNvSpPr txBox="true"/>
          <p:nvPr/>
        </p:nvSpPr>
        <p:spPr>
          <a:xfrm rot="0">
            <a:off x="1420038" y="3660881"/>
            <a:ext cx="7105746" cy="5477510"/>
          </a:xfrm>
          <a:prstGeom prst="rect">
            <a:avLst/>
          </a:prstGeom>
        </p:spPr>
        <p:txBody>
          <a:bodyPr anchor="t" rtlCol="false" tIns="0" lIns="0" bIns="0" rIns="0">
            <a:spAutoFit/>
          </a:bodyPr>
          <a:lstStyle/>
          <a:p>
            <a:pPr algn="l" marL="561341" indent="-280670" lvl="1">
              <a:lnSpc>
                <a:spcPts val="3640"/>
              </a:lnSpc>
              <a:buAutoNum type="arabicPeriod" startAt="1"/>
            </a:pPr>
            <a:r>
              <a:rPr lang="en-US" b="true" sz="2600">
                <a:solidFill>
                  <a:srgbClr val="000000"/>
                </a:solidFill>
                <a:latin typeface="Canva Sans Bold"/>
                <a:ea typeface="Canva Sans Bold"/>
                <a:cs typeface="Canva Sans Bold"/>
                <a:sym typeface="Canva Sans Bold"/>
              </a:rPr>
              <a:t>Memperbanyak armada di jam sibuk, terutama pada rute yang ramai pengguna</a:t>
            </a:r>
          </a:p>
          <a:p>
            <a:pPr algn="l" marL="561341" indent="-280670" lvl="1">
              <a:lnSpc>
                <a:spcPts val="3640"/>
              </a:lnSpc>
              <a:buAutoNum type="arabicPeriod" startAt="1"/>
            </a:pPr>
            <a:r>
              <a:rPr lang="en-US" b="true" sz="2600">
                <a:solidFill>
                  <a:srgbClr val="000000"/>
                </a:solidFill>
                <a:latin typeface="Canva Sans Bold"/>
                <a:ea typeface="Canva Sans Bold"/>
                <a:cs typeface="Canva Sans Bold"/>
                <a:sym typeface="Canva Sans Bold"/>
              </a:rPr>
              <a:t>Memperbanyak armada di saat weekday dan menguranginya di saat weekend</a:t>
            </a:r>
          </a:p>
          <a:p>
            <a:pPr algn="l" marL="561341" indent="-280670" lvl="1">
              <a:lnSpc>
                <a:spcPts val="3640"/>
              </a:lnSpc>
              <a:buAutoNum type="arabicPeriod" startAt="1"/>
            </a:pPr>
            <a:r>
              <a:rPr lang="en-US" b="true" sz="2600">
                <a:solidFill>
                  <a:srgbClr val="000000"/>
                </a:solidFill>
                <a:latin typeface="Canva Sans Bold"/>
                <a:ea typeface="Canva Sans Bold"/>
                <a:cs typeface="Canva Sans Bold"/>
                <a:sym typeface="Canva Sans Bold"/>
              </a:rPr>
              <a:t>Melakukan promosi kerja sama dengan Bank DKI</a:t>
            </a:r>
          </a:p>
          <a:p>
            <a:pPr algn="l" marL="561341" indent="-280670" lvl="1">
              <a:lnSpc>
                <a:spcPts val="3640"/>
              </a:lnSpc>
              <a:buAutoNum type="arabicPeriod" startAt="1"/>
            </a:pPr>
            <a:r>
              <a:rPr lang="en-US" b="true" sz="2600">
                <a:solidFill>
                  <a:srgbClr val="000000"/>
                </a:solidFill>
                <a:latin typeface="Canva Sans Bold"/>
                <a:ea typeface="Canva Sans Bold"/>
                <a:cs typeface="Canva Sans Bold"/>
                <a:sym typeface="Canva Sans Bold"/>
              </a:rPr>
              <a:t>Mengantisipasi lonjakan penumpang pada halte tertentu dengan melakukan pengalihan rute</a:t>
            </a:r>
          </a:p>
          <a:p>
            <a:pPr algn="l" marL="561341" indent="-280670" lvl="1">
              <a:lnSpc>
                <a:spcPts val="3640"/>
              </a:lnSpc>
              <a:buAutoNum type="arabicPeriod" startAt="1"/>
            </a:pPr>
            <a:r>
              <a:rPr lang="en-US" b="true" sz="2600">
                <a:solidFill>
                  <a:srgbClr val="000000"/>
                </a:solidFill>
                <a:latin typeface="Canva Sans Bold"/>
                <a:ea typeface="Canva Sans Bold"/>
                <a:cs typeface="Canva Sans Bold"/>
                <a:sym typeface="Canva Sans Bold"/>
              </a:rPr>
              <a:t>Menambah tempat duduk/ area tunggu di sekitar halte yang ramai pengunjung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66493" y="2697294"/>
            <a:ext cx="7263121" cy="5447340"/>
            <a:chOff x="0" y="0"/>
            <a:chExt cx="812800" cy="609600"/>
          </a:xfrm>
        </p:grpSpPr>
        <p:sp>
          <p:nvSpPr>
            <p:cNvPr name="Freeform 4" id="4"/>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4"/>
              <a:stretch>
                <a:fillRect l="-675" t="0" r="-675" b="0"/>
              </a:stretch>
            </a:blipFill>
          </p:spPr>
        </p:sp>
      </p:grpSp>
      <p:grpSp>
        <p:nvGrpSpPr>
          <p:cNvPr name="Group 5" id="5"/>
          <p:cNvGrpSpPr/>
          <p:nvPr/>
        </p:nvGrpSpPr>
        <p:grpSpPr>
          <a:xfrm rot="0">
            <a:off x="11706126" y="2697294"/>
            <a:ext cx="7946009" cy="5447340"/>
            <a:chOff x="0" y="0"/>
            <a:chExt cx="889221" cy="609600"/>
          </a:xfrm>
        </p:grpSpPr>
        <p:sp>
          <p:nvSpPr>
            <p:cNvPr name="Freeform 6" id="6"/>
            <p:cNvSpPr/>
            <p:nvPr/>
          </p:nvSpPr>
          <p:spPr>
            <a:xfrm flipH="false" flipV="false" rot="0">
              <a:off x="0" y="0"/>
              <a:ext cx="889221" cy="609600"/>
            </a:xfrm>
            <a:custGeom>
              <a:avLst/>
              <a:gdLst/>
              <a:ahLst/>
              <a:cxnLst/>
              <a:rect r="r" b="b" t="t" l="l"/>
              <a:pathLst>
                <a:path h="609600" w="889221">
                  <a:moveTo>
                    <a:pt x="203200" y="0"/>
                  </a:moveTo>
                  <a:lnTo>
                    <a:pt x="889221" y="0"/>
                  </a:lnTo>
                  <a:lnTo>
                    <a:pt x="686021" y="609600"/>
                  </a:lnTo>
                  <a:lnTo>
                    <a:pt x="0" y="609600"/>
                  </a:lnTo>
                  <a:lnTo>
                    <a:pt x="203200" y="0"/>
                  </a:lnTo>
                  <a:close/>
                </a:path>
              </a:pathLst>
            </a:custGeom>
            <a:blipFill>
              <a:blip r:embed="rId5"/>
              <a:stretch>
                <a:fillRect l="0" t="-4701" r="0" b="-4701"/>
              </a:stretch>
            </a:blipFill>
          </p:spPr>
        </p:sp>
      </p:grpSp>
      <p:grpSp>
        <p:nvGrpSpPr>
          <p:cNvPr name="Group 7" id="7"/>
          <p:cNvGrpSpPr/>
          <p:nvPr/>
        </p:nvGrpSpPr>
        <p:grpSpPr>
          <a:xfrm rot="0">
            <a:off x="6634907" y="2697294"/>
            <a:ext cx="1683000" cy="2524500"/>
            <a:chOff x="0" y="0"/>
            <a:chExt cx="406400" cy="609600"/>
          </a:xfrm>
        </p:grpSpPr>
        <p:sp>
          <p:nvSpPr>
            <p:cNvPr name="Freeform 8" id="8"/>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9" id="9"/>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1435485" y="5917304"/>
            <a:ext cx="1660487" cy="2227331"/>
            <a:chOff x="0" y="0"/>
            <a:chExt cx="454460" cy="609600"/>
          </a:xfrm>
        </p:grpSpPr>
        <p:sp>
          <p:nvSpPr>
            <p:cNvPr name="Freeform 11" id="11"/>
            <p:cNvSpPr/>
            <p:nvPr/>
          </p:nvSpPr>
          <p:spPr>
            <a:xfrm flipH="false" flipV="false" rot="0">
              <a:off x="0" y="0"/>
              <a:ext cx="454460" cy="609600"/>
            </a:xfrm>
            <a:custGeom>
              <a:avLst/>
              <a:gdLst/>
              <a:ahLst/>
              <a:cxnLst/>
              <a:rect r="r" b="b" t="t" l="l"/>
              <a:pathLst>
                <a:path h="609600" w="454460">
                  <a:moveTo>
                    <a:pt x="203200" y="0"/>
                  </a:moveTo>
                  <a:lnTo>
                    <a:pt x="454460" y="0"/>
                  </a:lnTo>
                  <a:lnTo>
                    <a:pt x="25126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2" id="12"/>
            <p:cNvSpPr txBox="true"/>
            <p:nvPr/>
          </p:nvSpPr>
          <p:spPr>
            <a:xfrm>
              <a:off x="101600" y="-38100"/>
              <a:ext cx="25126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028700" y="3946785"/>
            <a:ext cx="5410447" cy="3053133"/>
          </a:xfrm>
          <a:prstGeom prst="rect">
            <a:avLst/>
          </a:prstGeom>
        </p:spPr>
        <p:txBody>
          <a:bodyPr anchor="t" rtlCol="false" tIns="0" lIns="0" bIns="0" rIns="0">
            <a:spAutoFit/>
          </a:bodyPr>
          <a:lstStyle/>
          <a:p>
            <a:pPr algn="l">
              <a:lnSpc>
                <a:spcPts val="11374"/>
              </a:lnSpc>
            </a:pPr>
            <a:r>
              <a:rPr lang="en-US" sz="11261" b="true">
                <a:solidFill>
                  <a:srgbClr val="FF2E00"/>
                </a:solidFill>
                <a:latin typeface="Poppins Bold"/>
                <a:ea typeface="Poppins Bold"/>
                <a:cs typeface="Poppins Bold"/>
                <a:sym typeface="Poppins Bold"/>
              </a:rPr>
              <a:t>Thank</a:t>
            </a:r>
          </a:p>
          <a:p>
            <a:pPr algn="l">
              <a:lnSpc>
                <a:spcPts val="11374"/>
              </a:lnSpc>
            </a:pPr>
            <a:r>
              <a:rPr lang="en-US" sz="11261" b="true">
                <a:solidFill>
                  <a:srgbClr val="FF2E00"/>
                </a:solidFill>
                <a:latin typeface="Poppins Bold"/>
                <a:ea typeface="Poppins Bold"/>
                <a:cs typeface="Poppins Bold"/>
                <a:sym typeface="Poppins Bold"/>
              </a:rPr>
              <a:t>You</a:t>
            </a:r>
          </a:p>
        </p:txBody>
      </p:sp>
      <p:sp>
        <p:nvSpPr>
          <p:cNvPr name="Freeform 14" id="14"/>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6"/>
            <a:stretch>
              <a:fillRect l="0" t="0" r="0" b="0"/>
            </a:stretch>
          </a:blipFill>
        </p:spPr>
      </p:sp>
      <p:sp>
        <p:nvSpPr>
          <p:cNvPr name="TextBox 15" id="15"/>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6" id="16"/>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7" id="17"/>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8" id="18"/>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9" id="19"/>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26553" y="1939573"/>
            <a:ext cx="12289937" cy="6407854"/>
            <a:chOff x="0" y="0"/>
            <a:chExt cx="1169182" cy="609600"/>
          </a:xfrm>
        </p:grpSpPr>
        <p:sp>
          <p:nvSpPr>
            <p:cNvPr name="Freeform 4" id="4"/>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4"/>
              <a:stretch>
                <a:fillRect l="0" t="-13891" r="0" b="-13891"/>
              </a:stretch>
            </a:blipFill>
          </p:spPr>
        </p:sp>
      </p:grpSp>
      <p:grpSp>
        <p:nvGrpSpPr>
          <p:cNvPr name="Group 5" id="5"/>
          <p:cNvGrpSpPr/>
          <p:nvPr/>
        </p:nvGrpSpPr>
        <p:grpSpPr>
          <a:xfrm rot="0">
            <a:off x="-841500" y="8347427"/>
            <a:ext cx="1683000" cy="2524500"/>
            <a:chOff x="0" y="0"/>
            <a:chExt cx="406400" cy="609600"/>
          </a:xfrm>
        </p:grpSpPr>
        <p:sp>
          <p:nvSpPr>
            <p:cNvPr name="Freeform 6" id="6"/>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7" id="7"/>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864086" y="2350396"/>
            <a:ext cx="4757258"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Dataset</a:t>
            </a:r>
          </a:p>
        </p:txBody>
      </p:sp>
      <p:sp>
        <p:nvSpPr>
          <p:cNvPr name="Freeform 9" id="9"/>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5"/>
            <a:stretch>
              <a:fillRect l="0" t="0" r="0" b="0"/>
            </a:stretch>
          </a:blipFill>
        </p:spPr>
      </p:sp>
      <p:sp>
        <p:nvSpPr>
          <p:cNvPr name="TextBox 10" id="10"/>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1" id="11"/>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2" id="12"/>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3" id="13"/>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4" id="1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5" id="15"/>
          <p:cNvSpPr txBox="true"/>
          <p:nvPr/>
        </p:nvSpPr>
        <p:spPr>
          <a:xfrm rot="0">
            <a:off x="570113" y="9201150"/>
            <a:ext cx="1291034"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3</a:t>
            </a:r>
          </a:p>
        </p:txBody>
      </p:sp>
      <p:graphicFrame>
        <p:nvGraphicFramePr>
          <p:cNvPr name="Object 16" id="16"/>
          <p:cNvGraphicFramePr/>
          <p:nvPr/>
        </p:nvGraphicFramePr>
        <p:xfrm>
          <a:off x="1215630" y="3357758"/>
          <a:ext cx="6286500" cy="5029200"/>
        </p:xfrm>
        <a:graphic>
          <a:graphicData uri="http://schemas.openxmlformats.org/presentationml/2006/ole">
            <p:oleObj imgW="7543800" imgH="62865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26553" y="1939573"/>
            <a:ext cx="12289937" cy="6407854"/>
            <a:chOff x="0" y="0"/>
            <a:chExt cx="1169182" cy="609600"/>
          </a:xfrm>
        </p:grpSpPr>
        <p:sp>
          <p:nvSpPr>
            <p:cNvPr name="Freeform 4" id="4"/>
            <p:cNvSpPr/>
            <p:nvPr/>
          </p:nvSpPr>
          <p:spPr>
            <a:xfrm flipH="false" flipV="false" rot="0">
              <a:off x="0" y="0"/>
              <a:ext cx="1169182" cy="609600"/>
            </a:xfrm>
            <a:custGeom>
              <a:avLst/>
              <a:gdLst/>
              <a:ahLst/>
              <a:cxnLst/>
              <a:rect r="r" b="b" t="t" l="l"/>
              <a:pathLst>
                <a:path h="609600" w="1169182">
                  <a:moveTo>
                    <a:pt x="203200" y="0"/>
                  </a:moveTo>
                  <a:lnTo>
                    <a:pt x="1169182" y="0"/>
                  </a:lnTo>
                  <a:lnTo>
                    <a:pt x="965982" y="609600"/>
                  </a:lnTo>
                  <a:lnTo>
                    <a:pt x="0" y="609600"/>
                  </a:lnTo>
                  <a:lnTo>
                    <a:pt x="203200" y="0"/>
                  </a:lnTo>
                  <a:close/>
                </a:path>
              </a:pathLst>
            </a:custGeom>
            <a:blipFill>
              <a:blip r:embed="rId4"/>
              <a:stretch>
                <a:fillRect l="0" t="-13891" r="0" b="-13891"/>
              </a:stretch>
            </a:blipFill>
          </p:spPr>
        </p:sp>
      </p:grpSp>
      <p:grpSp>
        <p:nvGrpSpPr>
          <p:cNvPr name="Group 5" id="5"/>
          <p:cNvGrpSpPr/>
          <p:nvPr/>
        </p:nvGrpSpPr>
        <p:grpSpPr>
          <a:xfrm rot="0">
            <a:off x="-841500" y="8347427"/>
            <a:ext cx="1683000" cy="2524500"/>
            <a:chOff x="0" y="0"/>
            <a:chExt cx="406400" cy="609600"/>
          </a:xfrm>
        </p:grpSpPr>
        <p:sp>
          <p:nvSpPr>
            <p:cNvPr name="Freeform 6" id="6"/>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7" id="7"/>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864086" y="2350396"/>
            <a:ext cx="4757258"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Dataset (2)</a:t>
            </a:r>
          </a:p>
        </p:txBody>
      </p:sp>
      <p:sp>
        <p:nvSpPr>
          <p:cNvPr name="Freeform 9" id="9"/>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5"/>
            <a:stretch>
              <a:fillRect l="0" t="0" r="0" b="0"/>
            </a:stretch>
          </a:blipFill>
        </p:spPr>
      </p:sp>
      <p:sp>
        <p:nvSpPr>
          <p:cNvPr name="TextBox 10" id="10"/>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1" id="11"/>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2" id="12"/>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3" id="13"/>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4" id="14"/>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5" id="15"/>
          <p:cNvSpPr txBox="true"/>
          <p:nvPr/>
        </p:nvSpPr>
        <p:spPr>
          <a:xfrm rot="0">
            <a:off x="563763" y="9201150"/>
            <a:ext cx="1303734"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4</a:t>
            </a:r>
          </a:p>
        </p:txBody>
      </p:sp>
      <p:graphicFrame>
        <p:nvGraphicFramePr>
          <p:cNvPr name="Object 16" id="16"/>
          <p:cNvGraphicFramePr/>
          <p:nvPr/>
        </p:nvGraphicFramePr>
        <p:xfrm>
          <a:off x="1215630" y="3140336"/>
          <a:ext cx="6286500" cy="4610100"/>
        </p:xfrm>
        <a:graphic>
          <a:graphicData uri="http://schemas.openxmlformats.org/presentationml/2006/ole">
            <p:oleObj imgW="7543800" imgH="58674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25478" y="7762500"/>
            <a:ext cx="1683000" cy="2524500"/>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7" id="7"/>
          <p:cNvGrpSpPr/>
          <p:nvPr/>
        </p:nvGrpSpPr>
        <p:grpSpPr>
          <a:xfrm rot="0">
            <a:off x="3508311" y="-9525"/>
            <a:ext cx="6770882" cy="5078162"/>
            <a:chOff x="0" y="0"/>
            <a:chExt cx="812800" cy="609600"/>
          </a:xfrm>
        </p:grpSpPr>
        <p:sp>
          <p:nvSpPr>
            <p:cNvPr name="Freeform 8" id="8"/>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5"/>
              <a:stretch>
                <a:fillRect l="0" t="0" r="0" b="0"/>
              </a:stretch>
            </a:blipFill>
          </p:spPr>
        </p:sp>
      </p:grpSp>
      <p:grpSp>
        <p:nvGrpSpPr>
          <p:cNvPr name="Group 9" id="9"/>
          <p:cNvGrpSpPr/>
          <p:nvPr/>
        </p:nvGrpSpPr>
        <p:grpSpPr>
          <a:xfrm rot="0">
            <a:off x="1028700" y="5208838"/>
            <a:ext cx="6770882" cy="4049462"/>
            <a:chOff x="0" y="0"/>
            <a:chExt cx="812800" cy="486111"/>
          </a:xfrm>
        </p:grpSpPr>
        <p:sp>
          <p:nvSpPr>
            <p:cNvPr name="Freeform 10" id="10"/>
            <p:cNvSpPr/>
            <p:nvPr/>
          </p:nvSpPr>
          <p:spPr>
            <a:xfrm flipH="false" flipV="false" rot="0">
              <a:off x="0" y="0"/>
              <a:ext cx="812800" cy="486111"/>
            </a:xfrm>
            <a:custGeom>
              <a:avLst/>
              <a:gdLst/>
              <a:ahLst/>
              <a:cxnLst/>
              <a:rect r="r" b="b" t="t" l="l"/>
              <a:pathLst>
                <a:path h="486111" w="812800">
                  <a:moveTo>
                    <a:pt x="203200" y="0"/>
                  </a:moveTo>
                  <a:lnTo>
                    <a:pt x="812800" y="0"/>
                  </a:lnTo>
                  <a:lnTo>
                    <a:pt x="609600" y="486111"/>
                  </a:lnTo>
                  <a:lnTo>
                    <a:pt x="0" y="486111"/>
                  </a:lnTo>
                  <a:lnTo>
                    <a:pt x="203200" y="0"/>
                  </a:lnTo>
                  <a:close/>
                </a:path>
              </a:pathLst>
            </a:custGeom>
            <a:blipFill>
              <a:blip r:embed="rId6"/>
              <a:stretch>
                <a:fillRect l="0" t="-11865" r="0" b="-11865"/>
              </a:stretch>
            </a:blipFill>
          </p:spPr>
        </p:sp>
      </p:grpSp>
      <p:grpSp>
        <p:nvGrpSpPr>
          <p:cNvPr name="Group 11" id="11"/>
          <p:cNvGrpSpPr/>
          <p:nvPr/>
        </p:nvGrpSpPr>
        <p:grpSpPr>
          <a:xfrm rot="0">
            <a:off x="2731141" y="2496432"/>
            <a:ext cx="1683000" cy="2524500"/>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5673616" y="7245196"/>
            <a:ext cx="1683000" cy="2013104"/>
            <a:chOff x="0" y="0"/>
            <a:chExt cx="406400" cy="486111"/>
          </a:xfrm>
        </p:grpSpPr>
        <p:sp>
          <p:nvSpPr>
            <p:cNvPr name="Freeform 15" id="15"/>
            <p:cNvSpPr/>
            <p:nvPr/>
          </p:nvSpPr>
          <p:spPr>
            <a:xfrm flipH="false" flipV="false" rot="0">
              <a:off x="0" y="0"/>
              <a:ext cx="406400" cy="486111"/>
            </a:xfrm>
            <a:custGeom>
              <a:avLst/>
              <a:gdLst/>
              <a:ahLst/>
              <a:cxnLst/>
              <a:rect r="r" b="b" t="t" l="l"/>
              <a:pathLst>
                <a:path h="486111" w="406400">
                  <a:moveTo>
                    <a:pt x="203200" y="0"/>
                  </a:moveTo>
                  <a:lnTo>
                    <a:pt x="406400" y="0"/>
                  </a:lnTo>
                  <a:lnTo>
                    <a:pt x="203200" y="486111"/>
                  </a:lnTo>
                  <a:lnTo>
                    <a:pt x="0" y="486111"/>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6" id="16"/>
            <p:cNvSpPr txBox="true"/>
            <p:nvPr/>
          </p:nvSpPr>
          <p:spPr>
            <a:xfrm>
              <a:off x="101600" y="-38100"/>
              <a:ext cx="203200" cy="524211"/>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8" id="18"/>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9" id="19"/>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20" id="20"/>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1" id="21"/>
          <p:cNvSpPr txBox="true"/>
          <p:nvPr/>
        </p:nvSpPr>
        <p:spPr>
          <a:xfrm rot="0">
            <a:off x="10717343" y="2447582"/>
            <a:ext cx="5808135" cy="7899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Disclaimer</a:t>
            </a:r>
          </a:p>
        </p:txBody>
      </p:sp>
      <p:sp>
        <p:nvSpPr>
          <p:cNvPr name="TextBox 22" id="22"/>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23" id="23"/>
          <p:cNvSpPr txBox="true"/>
          <p:nvPr/>
        </p:nvSpPr>
        <p:spPr>
          <a:xfrm rot="0">
            <a:off x="567930" y="9201150"/>
            <a:ext cx="1295400"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5</a:t>
            </a:r>
          </a:p>
        </p:txBody>
      </p:sp>
      <p:sp>
        <p:nvSpPr>
          <p:cNvPr name="TextBox 24" id="24"/>
          <p:cNvSpPr txBox="true"/>
          <p:nvPr/>
        </p:nvSpPr>
        <p:spPr>
          <a:xfrm rot="0">
            <a:off x="9123557" y="3733694"/>
            <a:ext cx="7216375" cy="6005301"/>
          </a:xfrm>
          <a:prstGeom prst="rect">
            <a:avLst/>
          </a:prstGeom>
        </p:spPr>
        <p:txBody>
          <a:bodyPr anchor="t" rtlCol="false" tIns="0" lIns="0" bIns="0" rIns="0">
            <a:spAutoFit/>
          </a:bodyPr>
          <a:lstStyle/>
          <a:p>
            <a:pPr algn="ctr">
              <a:lnSpc>
                <a:spcPts val="4323"/>
              </a:lnSpc>
            </a:pPr>
            <a:r>
              <a:rPr lang="en-US" sz="3088" b="true">
                <a:solidFill>
                  <a:srgbClr val="000000"/>
                </a:solidFill>
                <a:latin typeface="Canva Sans Bold"/>
                <a:ea typeface="Canva Sans Bold"/>
                <a:cs typeface="Canva Sans Bold"/>
                <a:sym typeface="Canva Sans Bold"/>
              </a:rPr>
              <a:t>Dataset yang digunakan adalah dataset pada bulan April 2023.</a:t>
            </a:r>
          </a:p>
          <a:p>
            <a:pPr algn="ctr">
              <a:lnSpc>
                <a:spcPts val="4323"/>
              </a:lnSpc>
            </a:pPr>
          </a:p>
          <a:p>
            <a:pPr algn="ctr">
              <a:lnSpc>
                <a:spcPts val="4323"/>
              </a:lnSpc>
            </a:pPr>
            <a:r>
              <a:rPr lang="en-US" sz="3088" b="true">
                <a:solidFill>
                  <a:srgbClr val="000000"/>
                </a:solidFill>
                <a:latin typeface="Canva Sans Bold"/>
                <a:ea typeface="Canva Sans Bold"/>
                <a:cs typeface="Canva Sans Bold"/>
                <a:sym typeface="Canva Sans Bold"/>
              </a:rPr>
              <a:t>Analisis dibuat pada April 2025, di mana data penggunaan sesungguhnya transjakarta pada tahun 2023 dan 2024 sudah ada, sehingga untuk menghilangkan ambiguitas, data lengkap pada 2023 dan 2024 dianggap sebagai data projection/ perkiraan masa depan.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25478" y="7762500"/>
            <a:ext cx="1683000" cy="2524500"/>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7" id="7"/>
          <p:cNvGrpSpPr/>
          <p:nvPr/>
        </p:nvGrpSpPr>
        <p:grpSpPr>
          <a:xfrm rot="0">
            <a:off x="3508311" y="-9525"/>
            <a:ext cx="6770882" cy="5078162"/>
            <a:chOff x="0" y="0"/>
            <a:chExt cx="812800" cy="609600"/>
          </a:xfrm>
        </p:grpSpPr>
        <p:sp>
          <p:nvSpPr>
            <p:cNvPr name="Freeform 8" id="8"/>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5"/>
              <a:stretch>
                <a:fillRect l="0" t="0" r="0" b="0"/>
              </a:stretch>
            </a:blipFill>
          </p:spPr>
        </p:sp>
      </p:grpSp>
      <p:grpSp>
        <p:nvGrpSpPr>
          <p:cNvPr name="Group 9" id="9"/>
          <p:cNvGrpSpPr/>
          <p:nvPr/>
        </p:nvGrpSpPr>
        <p:grpSpPr>
          <a:xfrm rot="0">
            <a:off x="1028700" y="5208838"/>
            <a:ext cx="6770882" cy="4049462"/>
            <a:chOff x="0" y="0"/>
            <a:chExt cx="812800" cy="486111"/>
          </a:xfrm>
        </p:grpSpPr>
        <p:sp>
          <p:nvSpPr>
            <p:cNvPr name="Freeform 10" id="10"/>
            <p:cNvSpPr/>
            <p:nvPr/>
          </p:nvSpPr>
          <p:spPr>
            <a:xfrm flipH="false" flipV="false" rot="0">
              <a:off x="0" y="0"/>
              <a:ext cx="812800" cy="486111"/>
            </a:xfrm>
            <a:custGeom>
              <a:avLst/>
              <a:gdLst/>
              <a:ahLst/>
              <a:cxnLst/>
              <a:rect r="r" b="b" t="t" l="l"/>
              <a:pathLst>
                <a:path h="486111" w="812800">
                  <a:moveTo>
                    <a:pt x="203200" y="0"/>
                  </a:moveTo>
                  <a:lnTo>
                    <a:pt x="812800" y="0"/>
                  </a:lnTo>
                  <a:lnTo>
                    <a:pt x="609600" y="486111"/>
                  </a:lnTo>
                  <a:lnTo>
                    <a:pt x="0" y="486111"/>
                  </a:lnTo>
                  <a:lnTo>
                    <a:pt x="203200" y="0"/>
                  </a:lnTo>
                  <a:close/>
                </a:path>
              </a:pathLst>
            </a:custGeom>
            <a:blipFill>
              <a:blip r:embed="rId6"/>
              <a:stretch>
                <a:fillRect l="0" t="-1921" r="0" b="-1921"/>
              </a:stretch>
            </a:blipFill>
          </p:spPr>
        </p:sp>
      </p:grpSp>
      <p:grpSp>
        <p:nvGrpSpPr>
          <p:cNvPr name="Group 11" id="11"/>
          <p:cNvGrpSpPr/>
          <p:nvPr/>
        </p:nvGrpSpPr>
        <p:grpSpPr>
          <a:xfrm rot="0">
            <a:off x="2731141" y="2496432"/>
            <a:ext cx="1683000" cy="2524500"/>
            <a:chOff x="0" y="0"/>
            <a:chExt cx="406400" cy="609600"/>
          </a:xfrm>
        </p:grpSpPr>
        <p:sp>
          <p:nvSpPr>
            <p:cNvPr name="Freeform 12" id="12"/>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3" id="13"/>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5673616" y="7245196"/>
            <a:ext cx="1683000" cy="2013104"/>
            <a:chOff x="0" y="0"/>
            <a:chExt cx="406400" cy="486111"/>
          </a:xfrm>
        </p:grpSpPr>
        <p:sp>
          <p:nvSpPr>
            <p:cNvPr name="Freeform 15" id="15"/>
            <p:cNvSpPr/>
            <p:nvPr/>
          </p:nvSpPr>
          <p:spPr>
            <a:xfrm flipH="false" flipV="false" rot="0">
              <a:off x="0" y="0"/>
              <a:ext cx="406400" cy="486111"/>
            </a:xfrm>
            <a:custGeom>
              <a:avLst/>
              <a:gdLst/>
              <a:ahLst/>
              <a:cxnLst/>
              <a:rect r="r" b="b" t="t" l="l"/>
              <a:pathLst>
                <a:path h="486111" w="406400">
                  <a:moveTo>
                    <a:pt x="203200" y="0"/>
                  </a:moveTo>
                  <a:lnTo>
                    <a:pt x="406400" y="0"/>
                  </a:lnTo>
                  <a:lnTo>
                    <a:pt x="203200" y="486111"/>
                  </a:lnTo>
                  <a:lnTo>
                    <a:pt x="0" y="486111"/>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6" id="16"/>
            <p:cNvSpPr txBox="true"/>
            <p:nvPr/>
          </p:nvSpPr>
          <p:spPr>
            <a:xfrm>
              <a:off x="101600" y="-38100"/>
              <a:ext cx="203200" cy="524211"/>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8" id="18"/>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9" id="19"/>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20" id="20"/>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1" id="21"/>
          <p:cNvSpPr txBox="true"/>
          <p:nvPr/>
        </p:nvSpPr>
        <p:spPr>
          <a:xfrm rot="0">
            <a:off x="10717343" y="2447582"/>
            <a:ext cx="5808135" cy="21996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Kemacetan di Jakarta 2022-2024</a:t>
            </a:r>
          </a:p>
        </p:txBody>
      </p:sp>
      <p:sp>
        <p:nvSpPr>
          <p:cNvPr name="TextBox 22" id="22"/>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23" id="23"/>
          <p:cNvSpPr txBox="true"/>
          <p:nvPr/>
        </p:nvSpPr>
        <p:spPr>
          <a:xfrm rot="0">
            <a:off x="6929770" y="9353893"/>
            <a:ext cx="15004702" cy="1036320"/>
          </a:xfrm>
          <a:prstGeom prst="rect">
            <a:avLst/>
          </a:prstGeom>
        </p:spPr>
        <p:txBody>
          <a:bodyPr anchor="t" rtlCol="false" tIns="0" lIns="0" bIns="0" rIns="0">
            <a:spAutoFit/>
          </a:bodyPr>
          <a:lstStyle/>
          <a:p>
            <a:pPr algn="l">
              <a:lnSpc>
                <a:spcPts val="1679"/>
              </a:lnSpc>
            </a:pPr>
            <a:r>
              <a:rPr lang="en-US" sz="1200">
                <a:solidFill>
                  <a:srgbClr val="000000"/>
                </a:solidFill>
                <a:latin typeface="Canva Sans"/>
                <a:ea typeface="Canva Sans"/>
                <a:cs typeface="Canva Sans"/>
                <a:sym typeface="Canva Sans"/>
              </a:rPr>
              <a:t>Source: https://oto.detik.com/berita/d-7133921/turun-peringkat-jakarta-kota-termacet-ke-30-di-dunia-tahun-2023-tapi#:~:text=Selama%20setahun%2C%20warga%20Jakarta%20membuang,10/1/2024).&amp;text=Berikut%20daftar%2030%20kota%20termacet,Jakarta%2C%20Indonesia</a:t>
            </a:r>
          </a:p>
          <a:p>
            <a:pPr algn="l">
              <a:lnSpc>
                <a:spcPts val="1679"/>
              </a:lnSpc>
            </a:pPr>
          </a:p>
          <a:p>
            <a:pPr algn="l">
              <a:lnSpc>
                <a:spcPts val="1679"/>
              </a:lnSpc>
            </a:pPr>
            <a:r>
              <a:rPr lang="en-US" sz="1200">
                <a:solidFill>
                  <a:srgbClr val="000000"/>
                </a:solidFill>
                <a:latin typeface="Canva Sans"/>
                <a:ea typeface="Canva Sans"/>
                <a:cs typeface="Canva Sans"/>
                <a:sym typeface="Canva Sans"/>
              </a:rPr>
              <a:t>https://oto.detik.com/berita/d-7133921/turun-peringkat-jakarta-kota-termacet-ke-30-di-dunia-tahun-2023-tapi</a:t>
            </a:r>
          </a:p>
          <a:p>
            <a:pPr algn="l">
              <a:lnSpc>
                <a:spcPts val="1679"/>
              </a:lnSpc>
            </a:pPr>
          </a:p>
        </p:txBody>
      </p:sp>
      <p:graphicFrame>
        <p:nvGraphicFramePr>
          <p:cNvPr name="Object 24" id="24"/>
          <p:cNvGraphicFramePr/>
          <p:nvPr/>
        </p:nvGraphicFramePr>
        <p:xfrm>
          <a:off x="9392491" y="5143500"/>
          <a:ext cx="5029200" cy="1676400"/>
        </p:xfrm>
        <a:graphic>
          <a:graphicData uri="http://schemas.openxmlformats.org/presentationml/2006/ole">
            <p:oleObj imgW="6032500" imgH="2679700" r:id="rId8" progId="Excel.Sheet.12" name="Worksheet">
              <p:embed/>
              <p:pic>
                <p:nvPicPr>
                  <p:cNvPr name="" id="0"/>
                  <p:cNvPicPr/>
                  <p:nvPr/>
                </p:nvPicPr>
                <p:blipFill>
                  <a:blip r:embed="rId7"/>
                  <a:stretch>
                    <a:fillRect/>
                  </a:stretch>
                </p:blipFill>
                <p:spPr>
                  <a:xfrm>
                    <a:off x="1270000" y="1270000"/>
                    <a:ext cx="1270000" cy="1270000"/>
                  </a:xfrm>
                  <a:prstGeom prst="rect"/>
                </p:spPr>
              </p:pic>
            </p:oleObj>
          </a:graphicData>
        </a:graphic>
      </p:graphicFrame>
      <p:sp>
        <p:nvSpPr>
          <p:cNvPr name="TextBox 25" id="25"/>
          <p:cNvSpPr txBox="true"/>
          <p:nvPr/>
        </p:nvSpPr>
        <p:spPr>
          <a:xfrm rot="0">
            <a:off x="558405" y="9201150"/>
            <a:ext cx="1314450"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25478" y="7762500"/>
            <a:ext cx="1683000" cy="2524500"/>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7" id="7"/>
          <p:cNvGrpSpPr/>
          <p:nvPr/>
        </p:nvGrpSpPr>
        <p:grpSpPr>
          <a:xfrm rot="0">
            <a:off x="-2819694" y="1336934"/>
            <a:ext cx="6770882" cy="5078162"/>
            <a:chOff x="0" y="0"/>
            <a:chExt cx="812800" cy="609600"/>
          </a:xfrm>
        </p:grpSpPr>
        <p:sp>
          <p:nvSpPr>
            <p:cNvPr name="Freeform 8" id="8"/>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5"/>
              <a:stretch>
                <a:fillRect l="0" t="0" r="0" b="0"/>
              </a:stretch>
            </a:blipFill>
          </p:spPr>
        </p:sp>
      </p:grpSp>
      <p:grpSp>
        <p:nvGrpSpPr>
          <p:cNvPr name="Group 9" id="9"/>
          <p:cNvGrpSpPr/>
          <p:nvPr/>
        </p:nvGrpSpPr>
        <p:grpSpPr>
          <a:xfrm rot="0">
            <a:off x="2731141" y="2496432"/>
            <a:ext cx="1683000" cy="2524500"/>
            <a:chOff x="0" y="0"/>
            <a:chExt cx="406400" cy="609600"/>
          </a:xfrm>
        </p:grpSpPr>
        <p:sp>
          <p:nvSpPr>
            <p:cNvPr name="Freeform 10" id="10"/>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1" id="11"/>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4425530" y="2549007"/>
            <a:ext cx="13063781" cy="6303274"/>
          </a:xfrm>
          <a:custGeom>
            <a:avLst/>
            <a:gdLst/>
            <a:ahLst/>
            <a:cxnLst/>
            <a:rect r="r" b="b" t="t" l="l"/>
            <a:pathLst>
              <a:path h="6303274" w="13063781">
                <a:moveTo>
                  <a:pt x="0" y="0"/>
                </a:moveTo>
                <a:lnTo>
                  <a:pt x="13063782" y="0"/>
                </a:lnTo>
                <a:lnTo>
                  <a:pt x="13063782" y="6303274"/>
                </a:lnTo>
                <a:lnTo>
                  <a:pt x="0" y="6303274"/>
                </a:lnTo>
                <a:lnTo>
                  <a:pt x="0" y="0"/>
                </a:lnTo>
                <a:close/>
              </a:path>
            </a:pathLst>
          </a:custGeom>
          <a:blipFill>
            <a:blip r:embed="rId6"/>
            <a:stretch>
              <a:fillRect l="0" t="0" r="0" b="0"/>
            </a:stretch>
          </a:blipFill>
        </p:spPr>
      </p:sp>
      <p:sp>
        <p:nvSpPr>
          <p:cNvPr name="TextBox 13" id="13"/>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4" id="14"/>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5" id="15"/>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16" id="16"/>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17" id="17"/>
          <p:cNvSpPr txBox="true"/>
          <p:nvPr/>
        </p:nvSpPr>
        <p:spPr>
          <a:xfrm rot="0">
            <a:off x="5779112" y="854192"/>
            <a:ext cx="10356619" cy="149479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Data Kependudukan Jakarta 2019 - 2023</a:t>
            </a:r>
          </a:p>
        </p:txBody>
      </p:sp>
      <p:sp>
        <p:nvSpPr>
          <p:cNvPr name="TextBox 18" id="18"/>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19" id="19"/>
          <p:cNvSpPr txBox="true"/>
          <p:nvPr/>
        </p:nvSpPr>
        <p:spPr>
          <a:xfrm rot="0">
            <a:off x="5500896" y="9358528"/>
            <a:ext cx="12766343" cy="928472"/>
          </a:xfrm>
          <a:prstGeom prst="rect">
            <a:avLst/>
          </a:prstGeom>
        </p:spPr>
        <p:txBody>
          <a:bodyPr anchor="t" rtlCol="false" tIns="0" lIns="0" bIns="0" rIns="0">
            <a:spAutoFit/>
          </a:bodyPr>
          <a:lstStyle/>
          <a:p>
            <a:pPr algn="ctr">
              <a:lnSpc>
                <a:spcPts val="3723"/>
              </a:lnSpc>
            </a:pPr>
            <a:r>
              <a:rPr lang="en-US" sz="2659">
                <a:solidFill>
                  <a:srgbClr val="000000"/>
                </a:solidFill>
                <a:latin typeface="Canva Sans"/>
                <a:ea typeface="Canva Sans"/>
                <a:cs typeface="Canva Sans"/>
                <a:sym typeface="Canva Sans"/>
              </a:rPr>
              <a:t>Source:  https://jakarta.bps.go.id/id/statistics-table/2/MTI3MCMy/jumlah-penduduk-menurut-kabupaten-kota-di-provinsi-dki-jakarta-html</a:t>
            </a:r>
          </a:p>
        </p:txBody>
      </p:sp>
      <p:sp>
        <p:nvSpPr>
          <p:cNvPr name="TextBox 20" id="20"/>
          <p:cNvSpPr txBox="true"/>
          <p:nvPr/>
        </p:nvSpPr>
        <p:spPr>
          <a:xfrm rot="0">
            <a:off x="587278" y="9201150"/>
            <a:ext cx="1256705"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7</a:t>
            </a:r>
          </a:p>
        </p:txBody>
      </p:sp>
      <p:sp>
        <p:nvSpPr>
          <p:cNvPr name="AutoShape 21" id="21"/>
          <p:cNvSpPr/>
          <p:nvPr/>
        </p:nvSpPr>
        <p:spPr>
          <a:xfrm flipV="true">
            <a:off x="14277428" y="3138660"/>
            <a:ext cx="1368027" cy="164331"/>
          </a:xfrm>
          <a:prstGeom prst="line">
            <a:avLst/>
          </a:prstGeom>
          <a:ln cap="flat" w="38100">
            <a:solidFill>
              <a:srgbClr val="FF2E00"/>
            </a:solidFill>
            <a:prstDash val="solid"/>
            <a:headEnd type="none" len="sm" w="sm"/>
            <a:tailEnd type="triangle" len="med" w="lg"/>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361175" y="5803"/>
            <a:ext cx="911867" cy="900261"/>
          </a:xfrm>
          <a:custGeom>
            <a:avLst/>
            <a:gdLst/>
            <a:ahLst/>
            <a:cxnLst/>
            <a:rect r="r" b="b" t="t" l="l"/>
            <a:pathLst>
              <a:path h="900261" w="911867">
                <a:moveTo>
                  <a:pt x="0" y="0"/>
                </a:moveTo>
                <a:lnTo>
                  <a:pt x="911867" y="0"/>
                </a:lnTo>
                <a:lnTo>
                  <a:pt x="911867" y="900261"/>
                </a:lnTo>
                <a:lnTo>
                  <a:pt x="0" y="900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525478" y="7762500"/>
            <a:ext cx="1683000" cy="2524500"/>
            <a:chOff x="0" y="0"/>
            <a:chExt cx="406400" cy="609600"/>
          </a:xfrm>
        </p:grpSpPr>
        <p:sp>
          <p:nvSpPr>
            <p:cNvPr name="Freeform 4" id="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5" id="5"/>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68027" y="139399"/>
            <a:ext cx="2879153" cy="1115672"/>
          </a:xfrm>
          <a:custGeom>
            <a:avLst/>
            <a:gdLst/>
            <a:ahLst/>
            <a:cxnLst/>
            <a:rect r="r" b="b" t="t" l="l"/>
            <a:pathLst>
              <a:path h="1115672" w="2879153">
                <a:moveTo>
                  <a:pt x="0" y="0"/>
                </a:moveTo>
                <a:lnTo>
                  <a:pt x="2879154" y="0"/>
                </a:lnTo>
                <a:lnTo>
                  <a:pt x="2879154" y="1115672"/>
                </a:lnTo>
                <a:lnTo>
                  <a:pt x="0" y="1115672"/>
                </a:lnTo>
                <a:lnTo>
                  <a:pt x="0" y="0"/>
                </a:lnTo>
                <a:close/>
              </a:path>
            </a:pathLst>
          </a:custGeom>
          <a:blipFill>
            <a:blip r:embed="rId4"/>
            <a:stretch>
              <a:fillRect l="0" t="0" r="0" b="0"/>
            </a:stretch>
          </a:blipFill>
        </p:spPr>
      </p:sp>
      <p:grpSp>
        <p:nvGrpSpPr>
          <p:cNvPr name="Group 7" id="7"/>
          <p:cNvGrpSpPr/>
          <p:nvPr/>
        </p:nvGrpSpPr>
        <p:grpSpPr>
          <a:xfrm rot="0">
            <a:off x="-2819694" y="1336934"/>
            <a:ext cx="6770882" cy="5078162"/>
            <a:chOff x="0" y="0"/>
            <a:chExt cx="812800" cy="609600"/>
          </a:xfrm>
        </p:grpSpPr>
        <p:sp>
          <p:nvSpPr>
            <p:cNvPr name="Freeform 8" id="8"/>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5"/>
              <a:stretch>
                <a:fillRect l="-7074" t="0" r="-7074" b="0"/>
              </a:stretch>
            </a:blipFill>
          </p:spPr>
        </p:sp>
      </p:grpSp>
      <p:grpSp>
        <p:nvGrpSpPr>
          <p:cNvPr name="Group 9" id="9"/>
          <p:cNvGrpSpPr/>
          <p:nvPr/>
        </p:nvGrpSpPr>
        <p:grpSpPr>
          <a:xfrm rot="0">
            <a:off x="2731141" y="2496432"/>
            <a:ext cx="1683000" cy="2524500"/>
            <a:chOff x="0" y="0"/>
            <a:chExt cx="406400" cy="609600"/>
          </a:xfrm>
        </p:grpSpPr>
        <p:sp>
          <p:nvSpPr>
            <p:cNvPr name="Freeform 10" id="10"/>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0000">
                    <a:alpha val="100000"/>
                  </a:srgbClr>
                </a:gs>
                <a:gs pos="100000">
                  <a:srgbClr val="FF6100">
                    <a:alpha val="100000"/>
                  </a:srgbClr>
                </a:gs>
              </a:gsLst>
              <a:lin ang="2700000"/>
            </a:gradFill>
          </p:spPr>
        </p:sp>
        <p:sp>
          <p:nvSpPr>
            <p:cNvPr name="TextBox 11" id="11"/>
            <p:cNvSpPr txBox="true"/>
            <p:nvPr/>
          </p:nvSpPr>
          <p:spPr>
            <a:xfrm>
              <a:off x="101600" y="-38100"/>
              <a:ext cx="2032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299966" y="2832526"/>
            <a:ext cx="10835764" cy="6823867"/>
          </a:xfrm>
          <a:custGeom>
            <a:avLst/>
            <a:gdLst/>
            <a:ahLst/>
            <a:cxnLst/>
            <a:rect r="r" b="b" t="t" l="l"/>
            <a:pathLst>
              <a:path h="6823867" w="10835764">
                <a:moveTo>
                  <a:pt x="0" y="0"/>
                </a:moveTo>
                <a:lnTo>
                  <a:pt x="10835765" y="0"/>
                </a:lnTo>
                <a:lnTo>
                  <a:pt x="10835765" y="6823867"/>
                </a:lnTo>
                <a:lnTo>
                  <a:pt x="0" y="6823867"/>
                </a:lnTo>
                <a:lnTo>
                  <a:pt x="0" y="0"/>
                </a:lnTo>
                <a:close/>
              </a:path>
            </a:pathLst>
          </a:custGeom>
          <a:blipFill>
            <a:blip r:embed="rId6"/>
            <a:stretch>
              <a:fillRect l="0" t="-7844" r="0" b="-7844"/>
            </a:stretch>
          </a:blipFill>
        </p:spPr>
      </p:sp>
      <p:sp>
        <p:nvSpPr>
          <p:cNvPr name="AutoShape 13" id="13"/>
          <p:cNvSpPr/>
          <p:nvPr/>
        </p:nvSpPr>
        <p:spPr>
          <a:xfrm flipV="true">
            <a:off x="8840297" y="4510876"/>
            <a:ext cx="1203696" cy="197197"/>
          </a:xfrm>
          <a:prstGeom prst="line">
            <a:avLst/>
          </a:prstGeom>
          <a:ln cap="flat" w="38100">
            <a:solidFill>
              <a:srgbClr val="FF2E00"/>
            </a:solidFill>
            <a:prstDash val="solid"/>
            <a:headEnd type="none" len="sm" w="sm"/>
            <a:tailEnd type="triangle" len="med" w="lg"/>
          </a:ln>
        </p:spPr>
      </p:sp>
      <p:sp>
        <p:nvSpPr>
          <p:cNvPr name="AutoShape 14" id="14"/>
          <p:cNvSpPr/>
          <p:nvPr/>
        </p:nvSpPr>
        <p:spPr>
          <a:xfrm flipV="true">
            <a:off x="10043993" y="6244459"/>
            <a:ext cx="1259270" cy="170636"/>
          </a:xfrm>
          <a:prstGeom prst="line">
            <a:avLst/>
          </a:prstGeom>
          <a:ln cap="flat" w="38100">
            <a:solidFill>
              <a:srgbClr val="FF2E00"/>
            </a:solidFill>
            <a:prstDash val="solid"/>
            <a:headEnd type="none" len="sm" w="sm"/>
            <a:tailEnd type="triangle" len="med" w="lg"/>
          </a:ln>
        </p:spPr>
      </p:sp>
      <p:sp>
        <p:nvSpPr>
          <p:cNvPr name="AutoShape 15" id="15"/>
          <p:cNvSpPr/>
          <p:nvPr/>
        </p:nvSpPr>
        <p:spPr>
          <a:xfrm flipV="true">
            <a:off x="11254433" y="5039809"/>
            <a:ext cx="1259270" cy="170636"/>
          </a:xfrm>
          <a:prstGeom prst="line">
            <a:avLst/>
          </a:prstGeom>
          <a:ln cap="flat" w="38100">
            <a:solidFill>
              <a:srgbClr val="FF2E00"/>
            </a:solidFill>
            <a:prstDash val="solid"/>
            <a:headEnd type="none" len="sm" w="sm"/>
            <a:tailEnd type="triangle" len="med" w="lg"/>
          </a:ln>
        </p:spPr>
      </p:sp>
      <p:sp>
        <p:nvSpPr>
          <p:cNvPr name="AutoShape 16" id="16"/>
          <p:cNvSpPr/>
          <p:nvPr/>
        </p:nvSpPr>
        <p:spPr>
          <a:xfrm flipV="true">
            <a:off x="12516261" y="6329777"/>
            <a:ext cx="1259270" cy="170636"/>
          </a:xfrm>
          <a:prstGeom prst="line">
            <a:avLst/>
          </a:prstGeom>
          <a:ln cap="flat" w="38100">
            <a:solidFill>
              <a:srgbClr val="FF2E00"/>
            </a:solidFill>
            <a:prstDash val="solid"/>
            <a:headEnd type="none" len="sm" w="sm"/>
            <a:tailEnd type="triangle" len="med" w="lg"/>
          </a:ln>
        </p:spPr>
      </p:sp>
      <p:sp>
        <p:nvSpPr>
          <p:cNvPr name="TextBox 17" id="17"/>
          <p:cNvSpPr txBox="true"/>
          <p:nvPr/>
        </p:nvSpPr>
        <p:spPr>
          <a:xfrm rot="0">
            <a:off x="15909454" y="266296"/>
            <a:ext cx="1571823"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Contact</a:t>
            </a:r>
          </a:p>
        </p:txBody>
      </p:sp>
      <p:sp>
        <p:nvSpPr>
          <p:cNvPr name="TextBox 18" id="18"/>
          <p:cNvSpPr txBox="true"/>
          <p:nvPr/>
        </p:nvSpPr>
        <p:spPr>
          <a:xfrm rot="0">
            <a:off x="14432121" y="266296"/>
            <a:ext cx="1703609"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About Us</a:t>
            </a:r>
          </a:p>
        </p:txBody>
      </p:sp>
      <p:sp>
        <p:nvSpPr>
          <p:cNvPr name="TextBox 19" id="19"/>
          <p:cNvSpPr txBox="true"/>
          <p:nvPr/>
        </p:nvSpPr>
        <p:spPr>
          <a:xfrm rot="0">
            <a:off x="13095972" y="266296"/>
            <a:ext cx="1181456"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Service</a:t>
            </a:r>
          </a:p>
        </p:txBody>
      </p:sp>
      <p:sp>
        <p:nvSpPr>
          <p:cNvPr name="TextBox 20" id="20"/>
          <p:cNvSpPr txBox="true"/>
          <p:nvPr/>
        </p:nvSpPr>
        <p:spPr>
          <a:xfrm rot="0">
            <a:off x="11757135" y="257896"/>
            <a:ext cx="1338837" cy="349250"/>
          </a:xfrm>
          <a:prstGeom prst="rect">
            <a:avLst/>
          </a:prstGeom>
        </p:spPr>
        <p:txBody>
          <a:bodyPr anchor="t" rtlCol="false" tIns="0" lIns="0" bIns="0" rIns="0">
            <a:spAutoFit/>
          </a:bodyPr>
          <a:lstStyle/>
          <a:p>
            <a:pPr algn="l">
              <a:lnSpc>
                <a:spcPts val="2800"/>
              </a:lnSpc>
              <a:spcBef>
                <a:spcPct val="0"/>
              </a:spcBef>
            </a:pPr>
            <a:r>
              <a:rPr lang="en-US" sz="2000">
                <a:solidFill>
                  <a:srgbClr val="1F2020"/>
                </a:solidFill>
                <a:latin typeface="Open Sans"/>
                <a:ea typeface="Open Sans"/>
                <a:cs typeface="Open Sans"/>
                <a:sym typeface="Open Sans"/>
              </a:rPr>
              <a:t>Home</a:t>
            </a:r>
          </a:p>
        </p:txBody>
      </p:sp>
      <p:sp>
        <p:nvSpPr>
          <p:cNvPr name="TextBox 21" id="21"/>
          <p:cNvSpPr txBox="true"/>
          <p:nvPr/>
        </p:nvSpPr>
        <p:spPr>
          <a:xfrm rot="0">
            <a:off x="5299966" y="720321"/>
            <a:ext cx="10835764" cy="2199640"/>
          </a:xfrm>
          <a:prstGeom prst="rect">
            <a:avLst/>
          </a:prstGeom>
        </p:spPr>
        <p:txBody>
          <a:bodyPr anchor="t" rtlCol="false" tIns="0" lIns="0" bIns="0" rIns="0">
            <a:spAutoFit/>
          </a:bodyPr>
          <a:lstStyle/>
          <a:p>
            <a:pPr algn="l">
              <a:lnSpc>
                <a:spcPts val="5554"/>
              </a:lnSpc>
            </a:pPr>
            <a:r>
              <a:rPr lang="en-US" sz="5499" b="true">
                <a:solidFill>
                  <a:srgbClr val="FF2E00"/>
                </a:solidFill>
                <a:latin typeface="Poppins Bold"/>
                <a:ea typeface="Poppins Bold"/>
                <a:cs typeface="Poppins Bold"/>
                <a:sym typeface="Poppins Bold"/>
              </a:rPr>
              <a:t>Jumlah Kepemilikan Kendaraan Bermotor di DKI Jakarta 2019 - 2022</a:t>
            </a:r>
          </a:p>
        </p:txBody>
      </p:sp>
      <p:sp>
        <p:nvSpPr>
          <p:cNvPr name="TextBox 22" id="22"/>
          <p:cNvSpPr txBox="true"/>
          <p:nvPr/>
        </p:nvSpPr>
        <p:spPr>
          <a:xfrm rot="0">
            <a:off x="179913" y="191366"/>
            <a:ext cx="6051549" cy="905510"/>
          </a:xfrm>
          <a:prstGeom prst="rect">
            <a:avLst/>
          </a:prstGeom>
        </p:spPr>
        <p:txBody>
          <a:bodyPr anchor="t" rtlCol="false" tIns="0" lIns="0" bIns="0" rIns="0">
            <a:spAutoFit/>
          </a:bodyPr>
          <a:lstStyle/>
          <a:p>
            <a:pPr algn="ctr">
              <a:lnSpc>
                <a:spcPts val="3640"/>
              </a:lnSpc>
            </a:pPr>
            <a:r>
              <a:rPr lang="en-US" sz="2600">
                <a:solidFill>
                  <a:srgbClr val="000000"/>
                </a:solidFill>
                <a:latin typeface="Paalalabas Wide"/>
                <a:ea typeface="Paalalabas Wide"/>
                <a:cs typeface="Paalalabas Wide"/>
                <a:sym typeface="Paalalabas Wide"/>
              </a:rPr>
              <a:t>Pemerintah Daerah </a:t>
            </a:r>
          </a:p>
          <a:p>
            <a:pPr algn="ctr">
              <a:lnSpc>
                <a:spcPts val="3640"/>
              </a:lnSpc>
            </a:pPr>
            <a:r>
              <a:rPr lang="en-US" sz="2600">
                <a:solidFill>
                  <a:srgbClr val="000000"/>
                </a:solidFill>
                <a:latin typeface="Paalalabas Wide"/>
                <a:ea typeface="Paalalabas Wide"/>
                <a:cs typeface="Paalalabas Wide"/>
                <a:sym typeface="Paalalabas Wide"/>
              </a:rPr>
              <a:t>DKI Jakarta</a:t>
            </a:r>
          </a:p>
        </p:txBody>
      </p:sp>
      <p:sp>
        <p:nvSpPr>
          <p:cNvPr name="TextBox 23" id="23"/>
          <p:cNvSpPr txBox="true"/>
          <p:nvPr/>
        </p:nvSpPr>
        <p:spPr>
          <a:xfrm rot="0">
            <a:off x="3871666" y="9603355"/>
            <a:ext cx="14336812" cy="683645"/>
          </a:xfrm>
          <a:prstGeom prst="rect">
            <a:avLst/>
          </a:prstGeom>
        </p:spPr>
        <p:txBody>
          <a:bodyPr anchor="t" rtlCol="false" tIns="0" lIns="0" bIns="0" rIns="0">
            <a:spAutoFit/>
          </a:bodyPr>
          <a:lstStyle/>
          <a:p>
            <a:pPr algn="ctr">
              <a:lnSpc>
                <a:spcPts val="2743"/>
              </a:lnSpc>
            </a:pPr>
            <a:r>
              <a:rPr lang="en-US" sz="1959">
                <a:solidFill>
                  <a:srgbClr val="000000"/>
                </a:solidFill>
                <a:latin typeface="Canva Sans"/>
                <a:ea typeface="Canva Sans"/>
                <a:cs typeface="Canva Sans"/>
                <a:sym typeface="Canva Sans"/>
              </a:rPr>
              <a:t>Source:  https://jakarta.bps.go.id/id/statistics-table/2/Nzg2IzI=/jumlah-kendaraan-bermotor-menurut-jenis-kendaraan-unit-di-provinsi-dki-jakarta.html</a:t>
            </a:r>
          </a:p>
        </p:txBody>
      </p:sp>
      <p:sp>
        <p:nvSpPr>
          <p:cNvPr name="TextBox 24" id="24"/>
          <p:cNvSpPr txBox="true"/>
          <p:nvPr/>
        </p:nvSpPr>
        <p:spPr>
          <a:xfrm rot="0">
            <a:off x="565747" y="9201150"/>
            <a:ext cx="1299766" cy="537845"/>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Bold"/>
                <a:ea typeface="Canva Sans Bold"/>
                <a:cs typeface="Canva Sans Bold"/>
                <a:sym typeface="Canva Sans Bold"/>
              </a:rPr>
              <a:t>page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DAGlhe6Jvrs</dc:identifier>
  <dcterms:modified xsi:type="dcterms:W3CDTF">2011-08-01T06:04:30Z</dcterms:modified>
  <cp:revision>1</cp:revision>
  <dc:title>analisis Data Transjakarta</dc:title>
</cp:coreProperties>
</file>